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handoutMasterIdLst>
    <p:handoutMasterId r:id="rId54"/>
  </p:handoutMasterIdLst>
  <p:sldIdLst>
    <p:sldId id="256" r:id="rId2"/>
    <p:sldId id="261" r:id="rId3"/>
    <p:sldId id="263" r:id="rId4"/>
    <p:sldId id="289" r:id="rId5"/>
    <p:sldId id="259" r:id="rId6"/>
    <p:sldId id="296" r:id="rId7"/>
    <p:sldId id="287" r:id="rId8"/>
    <p:sldId id="288" r:id="rId9"/>
    <p:sldId id="282" r:id="rId10"/>
    <p:sldId id="304" r:id="rId11"/>
    <p:sldId id="285" r:id="rId12"/>
    <p:sldId id="279" r:id="rId13"/>
    <p:sldId id="267" r:id="rId14"/>
    <p:sldId id="305" r:id="rId15"/>
    <p:sldId id="318" r:id="rId16"/>
    <p:sldId id="315" r:id="rId17"/>
    <p:sldId id="316" r:id="rId18"/>
    <p:sldId id="312" r:id="rId19"/>
    <p:sldId id="317" r:id="rId20"/>
    <p:sldId id="320" r:id="rId21"/>
    <p:sldId id="314" r:id="rId22"/>
    <p:sldId id="323" r:id="rId23"/>
    <p:sldId id="260" r:id="rId24"/>
    <p:sldId id="325" r:id="rId25"/>
    <p:sldId id="345" r:id="rId26"/>
    <p:sldId id="326" r:id="rId27"/>
    <p:sldId id="346" r:id="rId28"/>
    <p:sldId id="347" r:id="rId29"/>
    <p:sldId id="348" r:id="rId30"/>
    <p:sldId id="349" r:id="rId31"/>
    <p:sldId id="297" r:id="rId32"/>
    <p:sldId id="328" r:id="rId33"/>
    <p:sldId id="329" r:id="rId34"/>
    <p:sldId id="330" r:id="rId35"/>
    <p:sldId id="331" r:id="rId36"/>
    <p:sldId id="332" r:id="rId37"/>
    <p:sldId id="333" r:id="rId38"/>
    <p:sldId id="334" r:id="rId39"/>
    <p:sldId id="336" r:id="rId40"/>
    <p:sldId id="337" r:id="rId41"/>
    <p:sldId id="338" r:id="rId42"/>
    <p:sldId id="339" r:id="rId43"/>
    <p:sldId id="340" r:id="rId44"/>
    <p:sldId id="341" r:id="rId45"/>
    <p:sldId id="306" r:id="rId46"/>
    <p:sldId id="286" r:id="rId47"/>
    <p:sldId id="344" r:id="rId48"/>
    <p:sldId id="290" r:id="rId49"/>
    <p:sldId id="272" r:id="rId50"/>
    <p:sldId id="342" r:id="rId51"/>
    <p:sldId id="343"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08" autoAdjust="0"/>
  </p:normalViewPr>
  <p:slideViewPr>
    <p:cSldViewPr snapToGrid="0" snapToObjects="1">
      <p:cViewPr varScale="1">
        <p:scale>
          <a:sx n="101" d="100"/>
          <a:sy n="101" d="100"/>
        </p:scale>
        <p:origin x="-104"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FED42-88CD-F943-AC0F-34F9FA6E0252}"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D3D32C4A-342C-C643-8FFA-5D0FFB676D4B}">
      <dgm:prSet phldrT="[Text]"/>
      <dgm:spPr/>
      <dgm:t>
        <a:bodyPr/>
        <a:lstStyle/>
        <a:p>
          <a:r>
            <a:rPr lang="en-US" dirty="0" smtClean="0"/>
            <a:t>Striving to superiority</a:t>
          </a:r>
          <a:endParaRPr lang="en-US" dirty="0"/>
        </a:p>
      </dgm:t>
    </dgm:pt>
    <dgm:pt modelId="{BFAF4CD3-AE19-7542-9A62-EA75F6B57344}" type="parTrans" cxnId="{7355015E-4A23-5042-BB03-1EE83CB8F4C4}">
      <dgm:prSet/>
      <dgm:spPr/>
      <dgm:t>
        <a:bodyPr/>
        <a:lstStyle/>
        <a:p>
          <a:endParaRPr lang="en-US"/>
        </a:p>
      </dgm:t>
    </dgm:pt>
    <dgm:pt modelId="{12E85B9D-464D-EE4A-81C4-B9D869382CCF}" type="sibTrans" cxnId="{7355015E-4A23-5042-BB03-1EE83CB8F4C4}">
      <dgm:prSet/>
      <dgm:spPr/>
      <dgm:t>
        <a:bodyPr/>
        <a:lstStyle/>
        <a:p>
          <a:endParaRPr lang="en-US"/>
        </a:p>
      </dgm:t>
    </dgm:pt>
    <dgm:pt modelId="{23C1404C-041A-B240-B2F9-AE4D8B56AA24}">
      <dgm:prSet phldrT="[Text]"/>
      <dgm:spPr/>
      <dgm:t>
        <a:bodyPr/>
        <a:lstStyle/>
        <a:p>
          <a:r>
            <a:rPr lang="en-US" dirty="0" smtClean="0"/>
            <a:t>Avoiding feelings Inferiority </a:t>
          </a:r>
          <a:endParaRPr lang="en-US" dirty="0"/>
        </a:p>
      </dgm:t>
    </dgm:pt>
    <dgm:pt modelId="{A672F5D4-1F07-EC47-B427-91D1814249E4}" type="parTrans" cxnId="{7474E54E-2E44-4840-BB09-5054F4068792}">
      <dgm:prSet/>
      <dgm:spPr/>
      <dgm:t>
        <a:bodyPr/>
        <a:lstStyle/>
        <a:p>
          <a:endParaRPr lang="en-US"/>
        </a:p>
      </dgm:t>
    </dgm:pt>
    <dgm:pt modelId="{E25F0F8D-D478-704B-9D69-4BA8210CC683}" type="sibTrans" cxnId="{7474E54E-2E44-4840-BB09-5054F4068792}">
      <dgm:prSet/>
      <dgm:spPr/>
      <dgm:t>
        <a:bodyPr/>
        <a:lstStyle/>
        <a:p>
          <a:endParaRPr lang="en-US"/>
        </a:p>
      </dgm:t>
    </dgm:pt>
    <dgm:pt modelId="{41929F74-29AE-2C4D-9345-808C177F11CF}" type="pres">
      <dgm:prSet presAssocID="{BF4FED42-88CD-F943-AC0F-34F9FA6E0252}" presName="compositeShape" presStyleCnt="0">
        <dgm:presLayoutVars>
          <dgm:chMax val="2"/>
          <dgm:dir/>
          <dgm:resizeHandles val="exact"/>
        </dgm:presLayoutVars>
      </dgm:prSet>
      <dgm:spPr/>
      <dgm:t>
        <a:bodyPr/>
        <a:lstStyle/>
        <a:p>
          <a:endParaRPr lang="en-US"/>
        </a:p>
      </dgm:t>
    </dgm:pt>
    <dgm:pt modelId="{BE25D4AC-EDE6-D947-97BC-B7CA560E087F}" type="pres">
      <dgm:prSet presAssocID="{D3D32C4A-342C-C643-8FFA-5D0FFB676D4B}" presName="upArrow" presStyleLbl="node1" presStyleIdx="0" presStyleCnt="2"/>
      <dgm:spPr/>
    </dgm:pt>
    <dgm:pt modelId="{B3C2CC1B-2522-DD4B-932A-DB3801221551}" type="pres">
      <dgm:prSet presAssocID="{D3D32C4A-342C-C643-8FFA-5D0FFB676D4B}" presName="upArrowText" presStyleLbl="revTx" presStyleIdx="0" presStyleCnt="2">
        <dgm:presLayoutVars>
          <dgm:chMax val="0"/>
          <dgm:bulletEnabled val="1"/>
        </dgm:presLayoutVars>
      </dgm:prSet>
      <dgm:spPr/>
      <dgm:t>
        <a:bodyPr/>
        <a:lstStyle/>
        <a:p>
          <a:endParaRPr lang="en-US"/>
        </a:p>
      </dgm:t>
    </dgm:pt>
    <dgm:pt modelId="{BDF46E64-1D2A-DB49-85B2-CBA46128AB43}" type="pres">
      <dgm:prSet presAssocID="{23C1404C-041A-B240-B2F9-AE4D8B56AA24}" presName="downArrow" presStyleLbl="node1" presStyleIdx="1" presStyleCnt="2" custLinFactNeighborX="-30167"/>
      <dgm:spPr/>
    </dgm:pt>
    <dgm:pt modelId="{5B45DAEE-0CD1-3245-A332-AF02AFD4A6A0}" type="pres">
      <dgm:prSet presAssocID="{23C1404C-041A-B240-B2F9-AE4D8B56AA24}" presName="downArrowText" presStyleLbl="revTx" presStyleIdx="1" presStyleCnt="2">
        <dgm:presLayoutVars>
          <dgm:chMax val="0"/>
          <dgm:bulletEnabled val="1"/>
        </dgm:presLayoutVars>
      </dgm:prSet>
      <dgm:spPr/>
      <dgm:t>
        <a:bodyPr/>
        <a:lstStyle/>
        <a:p>
          <a:endParaRPr lang="en-US"/>
        </a:p>
      </dgm:t>
    </dgm:pt>
  </dgm:ptLst>
  <dgm:cxnLst>
    <dgm:cxn modelId="{E20C68D3-C84B-BE4F-9F54-755E3AA48398}" type="presOf" srcId="{D3D32C4A-342C-C643-8FFA-5D0FFB676D4B}" destId="{B3C2CC1B-2522-DD4B-932A-DB3801221551}" srcOrd="0" destOrd="0" presId="urn:microsoft.com/office/officeart/2005/8/layout/arrow4"/>
    <dgm:cxn modelId="{AEB77D0D-AB91-5B49-8E3F-DF36C4DD5709}" type="presOf" srcId="{23C1404C-041A-B240-B2F9-AE4D8B56AA24}" destId="{5B45DAEE-0CD1-3245-A332-AF02AFD4A6A0}" srcOrd="0" destOrd="0" presId="urn:microsoft.com/office/officeart/2005/8/layout/arrow4"/>
    <dgm:cxn modelId="{D3C78FD1-890D-BD4B-8213-C3793BF498E1}" type="presOf" srcId="{BF4FED42-88CD-F943-AC0F-34F9FA6E0252}" destId="{41929F74-29AE-2C4D-9345-808C177F11CF}" srcOrd="0" destOrd="0" presId="urn:microsoft.com/office/officeart/2005/8/layout/arrow4"/>
    <dgm:cxn modelId="{7355015E-4A23-5042-BB03-1EE83CB8F4C4}" srcId="{BF4FED42-88CD-F943-AC0F-34F9FA6E0252}" destId="{D3D32C4A-342C-C643-8FFA-5D0FFB676D4B}" srcOrd="0" destOrd="0" parTransId="{BFAF4CD3-AE19-7542-9A62-EA75F6B57344}" sibTransId="{12E85B9D-464D-EE4A-81C4-B9D869382CCF}"/>
    <dgm:cxn modelId="{7474E54E-2E44-4840-BB09-5054F4068792}" srcId="{BF4FED42-88CD-F943-AC0F-34F9FA6E0252}" destId="{23C1404C-041A-B240-B2F9-AE4D8B56AA24}" srcOrd="1" destOrd="0" parTransId="{A672F5D4-1F07-EC47-B427-91D1814249E4}" sibTransId="{E25F0F8D-D478-704B-9D69-4BA8210CC683}"/>
    <dgm:cxn modelId="{711480D6-FF9A-1E44-8B01-D9AA1905F41E}" type="presParOf" srcId="{41929F74-29AE-2C4D-9345-808C177F11CF}" destId="{BE25D4AC-EDE6-D947-97BC-B7CA560E087F}" srcOrd="0" destOrd="0" presId="urn:microsoft.com/office/officeart/2005/8/layout/arrow4"/>
    <dgm:cxn modelId="{0EDF2429-AD3B-1649-8CD2-D62DB2AB4A10}" type="presParOf" srcId="{41929F74-29AE-2C4D-9345-808C177F11CF}" destId="{B3C2CC1B-2522-DD4B-932A-DB3801221551}" srcOrd="1" destOrd="0" presId="urn:microsoft.com/office/officeart/2005/8/layout/arrow4"/>
    <dgm:cxn modelId="{C4A07C22-BA7F-0E4E-B0BE-86CF00521509}" type="presParOf" srcId="{41929F74-29AE-2C4D-9345-808C177F11CF}" destId="{BDF46E64-1D2A-DB49-85B2-CBA46128AB43}" srcOrd="2" destOrd="0" presId="urn:microsoft.com/office/officeart/2005/8/layout/arrow4"/>
    <dgm:cxn modelId="{412784ED-572B-4942-90FF-B94D24CABF38}" type="presParOf" srcId="{41929F74-29AE-2C4D-9345-808C177F11CF}" destId="{5B45DAEE-0CD1-3245-A332-AF02AFD4A6A0}"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8E4F6-15EF-764F-8C72-5D924B46C701}" type="doc">
      <dgm:prSet loTypeId="urn:microsoft.com/office/officeart/2005/8/layout/hChevron3" loCatId="" qsTypeId="urn:microsoft.com/office/officeart/2005/8/quickstyle/3D2" qsCatId="3D" csTypeId="urn:microsoft.com/office/officeart/2005/8/colors/accent1_2" csCatId="accent1" phldr="1"/>
      <dgm:spPr/>
    </dgm:pt>
    <dgm:pt modelId="{1A114C06-C0EB-5141-B899-DC0A47F050DC}" type="pres">
      <dgm:prSet presAssocID="{CC38E4F6-15EF-764F-8C72-5D924B46C701}" presName="Name0" presStyleCnt="0">
        <dgm:presLayoutVars>
          <dgm:dir/>
          <dgm:resizeHandles val="exact"/>
        </dgm:presLayoutVars>
      </dgm:prSet>
      <dgm:spPr/>
    </dgm:pt>
  </dgm:ptLst>
  <dgm:cxnLst>
    <dgm:cxn modelId="{09D4C049-9AE7-8740-A2A8-2E6A3FEB6B2C}" type="presOf" srcId="{CC38E4F6-15EF-764F-8C72-5D924B46C701}" destId="{1A114C06-C0EB-5141-B899-DC0A47F050DC}"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449D2-CD4B-9A45-B980-6F79EC456DBF}" type="doc">
      <dgm:prSet loTypeId="urn:microsoft.com/office/officeart/2005/8/layout/hChevron3" loCatId="" qsTypeId="urn:microsoft.com/office/officeart/2005/8/quickstyle/simple4" qsCatId="simple" csTypeId="urn:microsoft.com/office/officeart/2005/8/colors/accent1_2" csCatId="accent1" phldr="1"/>
      <dgm:spPr/>
    </dgm:pt>
    <dgm:pt modelId="{40083F6E-8B46-204C-A43B-083576992E38}">
      <dgm:prSet phldrT="[Text]"/>
      <dgm:spPr/>
      <dgm:t>
        <a:bodyPr/>
        <a:lstStyle/>
        <a:p>
          <a:r>
            <a:rPr lang="en-US" dirty="0" smtClean="0"/>
            <a:t>Move from Me to We</a:t>
          </a:r>
          <a:endParaRPr lang="en-US" dirty="0"/>
        </a:p>
      </dgm:t>
    </dgm:pt>
    <dgm:pt modelId="{79D78870-F13E-3545-83AA-B4B4B9282C1E}" type="parTrans" cxnId="{49D3420C-E9C0-664D-BA84-371F002FD815}">
      <dgm:prSet/>
      <dgm:spPr/>
      <dgm:t>
        <a:bodyPr/>
        <a:lstStyle/>
        <a:p>
          <a:endParaRPr lang="en-US"/>
        </a:p>
      </dgm:t>
    </dgm:pt>
    <dgm:pt modelId="{D3222920-A90C-354B-A70B-D2C27344395B}" type="sibTrans" cxnId="{49D3420C-E9C0-664D-BA84-371F002FD815}">
      <dgm:prSet/>
      <dgm:spPr/>
      <dgm:t>
        <a:bodyPr/>
        <a:lstStyle/>
        <a:p>
          <a:endParaRPr lang="en-US"/>
        </a:p>
      </dgm:t>
    </dgm:pt>
    <dgm:pt modelId="{49411693-5D3E-1749-B43B-828BEE2EC441}">
      <dgm:prSet phldrT="[Text]"/>
      <dgm:spPr/>
      <dgm:t>
        <a:bodyPr/>
        <a:lstStyle/>
        <a:p>
          <a:r>
            <a:rPr lang="en-US" dirty="0" smtClean="0"/>
            <a:t>What can I bring to the Task?</a:t>
          </a:r>
          <a:endParaRPr lang="en-US" dirty="0"/>
        </a:p>
      </dgm:t>
    </dgm:pt>
    <dgm:pt modelId="{E22D1F38-B4AB-E147-A164-D80E733E69E5}" type="parTrans" cxnId="{E9CFB748-B151-364D-AB73-93A1F9D9B40A}">
      <dgm:prSet/>
      <dgm:spPr/>
      <dgm:t>
        <a:bodyPr/>
        <a:lstStyle/>
        <a:p>
          <a:endParaRPr lang="en-US"/>
        </a:p>
      </dgm:t>
    </dgm:pt>
    <dgm:pt modelId="{7FC2932A-0DD6-8043-9DD6-5A58EF12D609}" type="sibTrans" cxnId="{E9CFB748-B151-364D-AB73-93A1F9D9B40A}">
      <dgm:prSet/>
      <dgm:spPr/>
      <dgm:t>
        <a:bodyPr/>
        <a:lstStyle/>
        <a:p>
          <a:endParaRPr lang="en-US"/>
        </a:p>
      </dgm:t>
    </dgm:pt>
    <dgm:pt modelId="{9A5B4F94-E998-2A43-ABA0-0B417D6C0FD6}" type="pres">
      <dgm:prSet presAssocID="{432449D2-CD4B-9A45-B980-6F79EC456DBF}" presName="Name0" presStyleCnt="0">
        <dgm:presLayoutVars>
          <dgm:dir/>
          <dgm:resizeHandles val="exact"/>
        </dgm:presLayoutVars>
      </dgm:prSet>
      <dgm:spPr/>
    </dgm:pt>
    <dgm:pt modelId="{6D01663C-F854-C241-8985-C8FA94CDFEFB}" type="pres">
      <dgm:prSet presAssocID="{40083F6E-8B46-204C-A43B-083576992E38}" presName="parTxOnly" presStyleLbl="node1" presStyleIdx="0" presStyleCnt="2">
        <dgm:presLayoutVars>
          <dgm:bulletEnabled val="1"/>
        </dgm:presLayoutVars>
      </dgm:prSet>
      <dgm:spPr/>
      <dgm:t>
        <a:bodyPr/>
        <a:lstStyle/>
        <a:p>
          <a:endParaRPr lang="en-US"/>
        </a:p>
      </dgm:t>
    </dgm:pt>
    <dgm:pt modelId="{FA0EC988-4A25-C848-A315-6F335CE77149}" type="pres">
      <dgm:prSet presAssocID="{D3222920-A90C-354B-A70B-D2C27344395B}" presName="parSpace" presStyleCnt="0"/>
      <dgm:spPr/>
    </dgm:pt>
    <dgm:pt modelId="{2BA5D894-733E-FE4D-B57F-8B3AB8A96A65}" type="pres">
      <dgm:prSet presAssocID="{49411693-5D3E-1749-B43B-828BEE2EC441}" presName="parTxOnly" presStyleLbl="node1" presStyleIdx="1" presStyleCnt="2">
        <dgm:presLayoutVars>
          <dgm:bulletEnabled val="1"/>
        </dgm:presLayoutVars>
      </dgm:prSet>
      <dgm:spPr/>
      <dgm:t>
        <a:bodyPr/>
        <a:lstStyle/>
        <a:p>
          <a:endParaRPr lang="en-US"/>
        </a:p>
      </dgm:t>
    </dgm:pt>
  </dgm:ptLst>
  <dgm:cxnLst>
    <dgm:cxn modelId="{49D3420C-E9C0-664D-BA84-371F002FD815}" srcId="{432449D2-CD4B-9A45-B980-6F79EC456DBF}" destId="{40083F6E-8B46-204C-A43B-083576992E38}" srcOrd="0" destOrd="0" parTransId="{79D78870-F13E-3545-83AA-B4B4B9282C1E}" sibTransId="{D3222920-A90C-354B-A70B-D2C27344395B}"/>
    <dgm:cxn modelId="{D8E11E1B-A2AC-1B4E-9A48-CFA87FB76958}" type="presOf" srcId="{432449D2-CD4B-9A45-B980-6F79EC456DBF}" destId="{9A5B4F94-E998-2A43-ABA0-0B417D6C0FD6}" srcOrd="0" destOrd="0" presId="urn:microsoft.com/office/officeart/2005/8/layout/hChevron3"/>
    <dgm:cxn modelId="{E9CFB748-B151-364D-AB73-93A1F9D9B40A}" srcId="{432449D2-CD4B-9A45-B980-6F79EC456DBF}" destId="{49411693-5D3E-1749-B43B-828BEE2EC441}" srcOrd="1" destOrd="0" parTransId="{E22D1F38-B4AB-E147-A164-D80E733E69E5}" sibTransId="{7FC2932A-0DD6-8043-9DD6-5A58EF12D609}"/>
    <dgm:cxn modelId="{DFBF69A0-A7CE-5943-B37A-CEB1CE76054A}" type="presOf" srcId="{49411693-5D3E-1749-B43B-828BEE2EC441}" destId="{2BA5D894-733E-FE4D-B57F-8B3AB8A96A65}" srcOrd="0" destOrd="0" presId="urn:microsoft.com/office/officeart/2005/8/layout/hChevron3"/>
    <dgm:cxn modelId="{1DEE05F1-9812-2149-8400-24D647435464}" type="presOf" srcId="{40083F6E-8B46-204C-A43B-083576992E38}" destId="{6D01663C-F854-C241-8985-C8FA94CDFEFB}" srcOrd="0" destOrd="0" presId="urn:microsoft.com/office/officeart/2005/8/layout/hChevron3"/>
    <dgm:cxn modelId="{4AD15DEF-DA2B-924B-94D3-EB1DCE383205}" type="presParOf" srcId="{9A5B4F94-E998-2A43-ABA0-0B417D6C0FD6}" destId="{6D01663C-F854-C241-8985-C8FA94CDFEFB}" srcOrd="0" destOrd="0" presId="urn:microsoft.com/office/officeart/2005/8/layout/hChevron3"/>
    <dgm:cxn modelId="{71E96D24-662F-334C-9549-F9347B3B7872}" type="presParOf" srcId="{9A5B4F94-E998-2A43-ABA0-0B417D6C0FD6}" destId="{FA0EC988-4A25-C848-A315-6F335CE77149}" srcOrd="1" destOrd="0" presId="urn:microsoft.com/office/officeart/2005/8/layout/hChevron3"/>
    <dgm:cxn modelId="{BB621721-662B-304B-8C41-39E16713863A}" type="presParOf" srcId="{9A5B4F94-E998-2A43-ABA0-0B417D6C0FD6}" destId="{2BA5D894-733E-FE4D-B57F-8B3AB8A96A65}" srcOrd="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479377-7ABF-C945-9F39-06CEB7E15077}" type="doc">
      <dgm:prSet loTypeId="urn:microsoft.com/office/officeart/2005/8/layout/hChevron3" loCatId="" qsTypeId="urn:microsoft.com/office/officeart/2005/8/quickstyle/simple4" qsCatId="simple" csTypeId="urn:microsoft.com/office/officeart/2005/8/colors/accent1_2" csCatId="accent1" phldr="1"/>
      <dgm:spPr/>
    </dgm:pt>
    <dgm:pt modelId="{956C46E4-E75F-8549-AA45-B94C8C7332EA}">
      <dgm:prSet phldrT="[Text]" custT="1"/>
      <dgm:spPr/>
      <dgm:t>
        <a:bodyPr/>
        <a:lstStyle/>
        <a:p>
          <a:r>
            <a:rPr lang="en-US" sz="1800" dirty="0" smtClean="0"/>
            <a:t>Move from ME to WE</a:t>
          </a:r>
          <a:endParaRPr lang="en-US" sz="1800" dirty="0"/>
        </a:p>
      </dgm:t>
    </dgm:pt>
    <dgm:pt modelId="{712E2046-60B1-C748-A4C3-D0EF6BF4A069}" type="parTrans" cxnId="{A77918AB-0DDE-3848-9115-CBDA3F33BAA4}">
      <dgm:prSet/>
      <dgm:spPr/>
      <dgm:t>
        <a:bodyPr/>
        <a:lstStyle/>
        <a:p>
          <a:endParaRPr lang="en-US"/>
        </a:p>
      </dgm:t>
    </dgm:pt>
    <dgm:pt modelId="{7EF348CF-50EB-3447-B49E-0D63B9DB9397}" type="sibTrans" cxnId="{A77918AB-0DDE-3848-9115-CBDA3F33BAA4}">
      <dgm:prSet/>
      <dgm:spPr/>
      <dgm:t>
        <a:bodyPr/>
        <a:lstStyle/>
        <a:p>
          <a:endParaRPr lang="en-US"/>
        </a:p>
      </dgm:t>
    </dgm:pt>
    <dgm:pt modelId="{5660F455-0E6A-4E44-B5CB-DE0BDC418877}">
      <dgm:prSet phldrT="[Text]" custT="1"/>
      <dgm:spPr/>
      <dgm:t>
        <a:bodyPr/>
        <a:lstStyle/>
        <a:p>
          <a:r>
            <a:rPr lang="en-US" sz="1200" dirty="0" smtClean="0"/>
            <a:t>“</a:t>
          </a:r>
          <a:r>
            <a:rPr lang="en-US" sz="1800" dirty="0" smtClean="0"/>
            <a:t>What can I bring to the Life Task?”</a:t>
          </a:r>
          <a:endParaRPr lang="en-US" sz="1800" dirty="0"/>
        </a:p>
      </dgm:t>
    </dgm:pt>
    <dgm:pt modelId="{0E733E08-E5F8-4C42-B0E3-78DDAE67727A}" type="parTrans" cxnId="{693E54AF-8E9A-DF43-A18F-24820FB7F2A9}">
      <dgm:prSet/>
      <dgm:spPr/>
      <dgm:t>
        <a:bodyPr/>
        <a:lstStyle/>
        <a:p>
          <a:endParaRPr lang="en-US"/>
        </a:p>
      </dgm:t>
    </dgm:pt>
    <dgm:pt modelId="{48DE79E3-B351-3045-B978-0DEB6A9AC19D}" type="sibTrans" cxnId="{693E54AF-8E9A-DF43-A18F-24820FB7F2A9}">
      <dgm:prSet/>
      <dgm:spPr/>
      <dgm:t>
        <a:bodyPr/>
        <a:lstStyle/>
        <a:p>
          <a:endParaRPr lang="en-US"/>
        </a:p>
      </dgm:t>
    </dgm:pt>
    <dgm:pt modelId="{5F7CB3A4-7045-6F4E-97DA-745B94F03890}">
      <dgm:prSet phldrT="[Text]"/>
      <dgm:spPr/>
      <dgm:t>
        <a:bodyPr/>
        <a:lstStyle/>
        <a:p>
          <a:r>
            <a:rPr lang="en-US" dirty="0" smtClean="0"/>
            <a:t>THE TASKS OF LIFE: WORK, FRIENDSHIP, LOVE, SELF-DEVELOPMENT</a:t>
          </a:r>
          <a:endParaRPr lang="en-US" dirty="0"/>
        </a:p>
      </dgm:t>
    </dgm:pt>
    <dgm:pt modelId="{3EE8F101-A1E9-064A-B448-DE738BA4C2C4}" type="parTrans" cxnId="{4AA5D062-3117-F84A-8E11-AC31A31BA268}">
      <dgm:prSet/>
      <dgm:spPr/>
      <dgm:t>
        <a:bodyPr/>
        <a:lstStyle/>
        <a:p>
          <a:endParaRPr lang="en-US"/>
        </a:p>
      </dgm:t>
    </dgm:pt>
    <dgm:pt modelId="{B4816882-8E5C-ED46-863D-AA2B8881CAFB}" type="sibTrans" cxnId="{4AA5D062-3117-F84A-8E11-AC31A31BA268}">
      <dgm:prSet/>
      <dgm:spPr/>
      <dgm:t>
        <a:bodyPr/>
        <a:lstStyle/>
        <a:p>
          <a:endParaRPr lang="en-US"/>
        </a:p>
      </dgm:t>
    </dgm:pt>
    <dgm:pt modelId="{E5F54A12-EE6C-C94D-8F2D-86DC776E64DB}" type="pres">
      <dgm:prSet presAssocID="{02479377-7ABF-C945-9F39-06CEB7E15077}" presName="Name0" presStyleCnt="0">
        <dgm:presLayoutVars>
          <dgm:dir/>
          <dgm:resizeHandles val="exact"/>
        </dgm:presLayoutVars>
      </dgm:prSet>
      <dgm:spPr/>
    </dgm:pt>
    <dgm:pt modelId="{E441693C-AE0A-144C-ABE7-B9C5737AFF28}" type="pres">
      <dgm:prSet presAssocID="{956C46E4-E75F-8549-AA45-B94C8C7332EA}" presName="parTxOnly" presStyleLbl="node1" presStyleIdx="0" presStyleCnt="3" custLinFactNeighborX="16358" custLinFactNeighborY="-2713">
        <dgm:presLayoutVars>
          <dgm:bulletEnabled val="1"/>
        </dgm:presLayoutVars>
      </dgm:prSet>
      <dgm:spPr/>
      <dgm:t>
        <a:bodyPr/>
        <a:lstStyle/>
        <a:p>
          <a:endParaRPr lang="en-US"/>
        </a:p>
      </dgm:t>
    </dgm:pt>
    <dgm:pt modelId="{C0872489-4859-F048-BFC3-807B9DC76F75}" type="pres">
      <dgm:prSet presAssocID="{7EF348CF-50EB-3447-B49E-0D63B9DB9397}" presName="parSpace" presStyleCnt="0"/>
      <dgm:spPr/>
    </dgm:pt>
    <dgm:pt modelId="{84F9A2F1-E736-7946-A3A3-235540D1A0AA}" type="pres">
      <dgm:prSet presAssocID="{5660F455-0E6A-4E44-B5CB-DE0BDC418877}" presName="parTxOnly" presStyleLbl="node1" presStyleIdx="1" presStyleCnt="3">
        <dgm:presLayoutVars>
          <dgm:bulletEnabled val="1"/>
        </dgm:presLayoutVars>
      </dgm:prSet>
      <dgm:spPr/>
      <dgm:t>
        <a:bodyPr/>
        <a:lstStyle/>
        <a:p>
          <a:endParaRPr lang="en-US"/>
        </a:p>
      </dgm:t>
    </dgm:pt>
    <dgm:pt modelId="{FE24AB6C-A1D4-424E-9224-58070BCD1ADF}" type="pres">
      <dgm:prSet presAssocID="{48DE79E3-B351-3045-B978-0DEB6A9AC19D}" presName="parSpace" presStyleCnt="0"/>
      <dgm:spPr/>
    </dgm:pt>
    <dgm:pt modelId="{11B9EFA3-82B0-674D-9988-C38F58C9FBA5}" type="pres">
      <dgm:prSet presAssocID="{5F7CB3A4-7045-6F4E-97DA-745B94F03890}" presName="parTxOnly" presStyleLbl="node1" presStyleIdx="2" presStyleCnt="3">
        <dgm:presLayoutVars>
          <dgm:bulletEnabled val="1"/>
        </dgm:presLayoutVars>
      </dgm:prSet>
      <dgm:spPr/>
      <dgm:t>
        <a:bodyPr/>
        <a:lstStyle/>
        <a:p>
          <a:endParaRPr lang="en-US"/>
        </a:p>
      </dgm:t>
    </dgm:pt>
  </dgm:ptLst>
  <dgm:cxnLst>
    <dgm:cxn modelId="{A77918AB-0DDE-3848-9115-CBDA3F33BAA4}" srcId="{02479377-7ABF-C945-9F39-06CEB7E15077}" destId="{956C46E4-E75F-8549-AA45-B94C8C7332EA}" srcOrd="0" destOrd="0" parTransId="{712E2046-60B1-C748-A4C3-D0EF6BF4A069}" sibTransId="{7EF348CF-50EB-3447-B49E-0D63B9DB9397}"/>
    <dgm:cxn modelId="{4132340A-5401-C643-966D-826DB3787806}" type="presOf" srcId="{02479377-7ABF-C945-9F39-06CEB7E15077}" destId="{E5F54A12-EE6C-C94D-8F2D-86DC776E64DB}" srcOrd="0" destOrd="0" presId="urn:microsoft.com/office/officeart/2005/8/layout/hChevron3"/>
    <dgm:cxn modelId="{693E54AF-8E9A-DF43-A18F-24820FB7F2A9}" srcId="{02479377-7ABF-C945-9F39-06CEB7E15077}" destId="{5660F455-0E6A-4E44-B5CB-DE0BDC418877}" srcOrd="1" destOrd="0" parTransId="{0E733E08-E5F8-4C42-B0E3-78DDAE67727A}" sibTransId="{48DE79E3-B351-3045-B978-0DEB6A9AC19D}"/>
    <dgm:cxn modelId="{0012D961-D125-2545-98D1-5223FD7A5A78}" type="presOf" srcId="{956C46E4-E75F-8549-AA45-B94C8C7332EA}" destId="{E441693C-AE0A-144C-ABE7-B9C5737AFF28}" srcOrd="0" destOrd="0" presId="urn:microsoft.com/office/officeart/2005/8/layout/hChevron3"/>
    <dgm:cxn modelId="{CB680001-B231-CB47-810A-73435E8D3216}" type="presOf" srcId="{5F7CB3A4-7045-6F4E-97DA-745B94F03890}" destId="{11B9EFA3-82B0-674D-9988-C38F58C9FBA5}" srcOrd="0" destOrd="0" presId="urn:microsoft.com/office/officeart/2005/8/layout/hChevron3"/>
    <dgm:cxn modelId="{4AA5D062-3117-F84A-8E11-AC31A31BA268}" srcId="{02479377-7ABF-C945-9F39-06CEB7E15077}" destId="{5F7CB3A4-7045-6F4E-97DA-745B94F03890}" srcOrd="2" destOrd="0" parTransId="{3EE8F101-A1E9-064A-B448-DE738BA4C2C4}" sibTransId="{B4816882-8E5C-ED46-863D-AA2B8881CAFB}"/>
    <dgm:cxn modelId="{8A83D428-3831-424D-A657-C9ECA9EF3825}" type="presOf" srcId="{5660F455-0E6A-4E44-B5CB-DE0BDC418877}" destId="{84F9A2F1-E736-7946-A3A3-235540D1A0AA}" srcOrd="0" destOrd="0" presId="urn:microsoft.com/office/officeart/2005/8/layout/hChevron3"/>
    <dgm:cxn modelId="{271FE86D-F045-534D-B988-85AD5A2267DC}" type="presParOf" srcId="{E5F54A12-EE6C-C94D-8F2D-86DC776E64DB}" destId="{E441693C-AE0A-144C-ABE7-B9C5737AFF28}" srcOrd="0" destOrd="0" presId="urn:microsoft.com/office/officeart/2005/8/layout/hChevron3"/>
    <dgm:cxn modelId="{3D31800B-1615-D846-B6DB-537E601EBF9A}" type="presParOf" srcId="{E5F54A12-EE6C-C94D-8F2D-86DC776E64DB}" destId="{C0872489-4859-F048-BFC3-807B9DC76F75}" srcOrd="1" destOrd="0" presId="urn:microsoft.com/office/officeart/2005/8/layout/hChevron3"/>
    <dgm:cxn modelId="{B7EF7DCF-3D7E-D741-AE9D-B9CB60FDBC1B}" type="presParOf" srcId="{E5F54A12-EE6C-C94D-8F2D-86DC776E64DB}" destId="{84F9A2F1-E736-7946-A3A3-235540D1A0AA}" srcOrd="2" destOrd="0" presId="urn:microsoft.com/office/officeart/2005/8/layout/hChevron3"/>
    <dgm:cxn modelId="{DD77BC03-F4FB-8540-A293-E3AACE454035}" type="presParOf" srcId="{E5F54A12-EE6C-C94D-8F2D-86DC776E64DB}" destId="{FE24AB6C-A1D4-424E-9224-58070BCD1ADF}" srcOrd="3" destOrd="0" presId="urn:microsoft.com/office/officeart/2005/8/layout/hChevron3"/>
    <dgm:cxn modelId="{67EFE106-24AB-4646-970D-158B712E3419}" type="presParOf" srcId="{E5F54A12-EE6C-C94D-8F2D-86DC776E64DB}" destId="{11B9EFA3-82B0-674D-9988-C38F58C9FBA5}" srcOrd="4"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5D4AC-EDE6-D947-97BC-B7CA560E087F}">
      <dsp:nvSpPr>
        <dsp:cNvPr id="0" name=""/>
        <dsp:cNvSpPr/>
      </dsp:nvSpPr>
      <dsp:spPr>
        <a:xfrm>
          <a:off x="4423" y="0"/>
          <a:ext cx="2653950" cy="2084832"/>
        </a:xfrm>
        <a:prstGeom prst="upArrow">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B3C2CC1B-2522-DD4B-932A-DB3801221551}">
      <dsp:nvSpPr>
        <dsp:cNvPr id="0" name=""/>
        <dsp:cNvSpPr/>
      </dsp:nvSpPr>
      <dsp:spPr>
        <a:xfrm>
          <a:off x="2737992" y="0"/>
          <a:ext cx="4503674" cy="208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0" rIns="298704" bIns="298704" numCol="1" spcCol="1270" anchor="ctr" anchorCtr="0">
          <a:noAutofit/>
        </a:bodyPr>
        <a:lstStyle/>
        <a:p>
          <a:pPr lvl="0" algn="l" defTabSz="1866900">
            <a:lnSpc>
              <a:spcPct val="90000"/>
            </a:lnSpc>
            <a:spcBef>
              <a:spcPct val="0"/>
            </a:spcBef>
            <a:spcAft>
              <a:spcPct val="35000"/>
            </a:spcAft>
          </a:pPr>
          <a:r>
            <a:rPr lang="en-US" sz="4200" kern="1200" dirty="0" smtClean="0"/>
            <a:t>Striving to superiority</a:t>
          </a:r>
          <a:endParaRPr lang="en-US" sz="4200" kern="1200" dirty="0"/>
        </a:p>
      </dsp:txBody>
      <dsp:txXfrm>
        <a:off x="2737992" y="0"/>
        <a:ext cx="4503674" cy="2084832"/>
      </dsp:txXfrm>
    </dsp:sp>
    <dsp:sp modelId="{BDF46E64-1D2A-DB49-85B2-CBA46128AB43}">
      <dsp:nvSpPr>
        <dsp:cNvPr id="0" name=""/>
        <dsp:cNvSpPr/>
      </dsp:nvSpPr>
      <dsp:spPr>
        <a:xfrm>
          <a:off x="0" y="2258568"/>
          <a:ext cx="2653950" cy="2084832"/>
        </a:xfrm>
        <a:prstGeom prst="downArrow">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5B45DAEE-0CD1-3245-A332-AF02AFD4A6A0}">
      <dsp:nvSpPr>
        <dsp:cNvPr id="0" name=""/>
        <dsp:cNvSpPr/>
      </dsp:nvSpPr>
      <dsp:spPr>
        <a:xfrm>
          <a:off x="3534177" y="2258568"/>
          <a:ext cx="4503674" cy="208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0" rIns="298704" bIns="298704" numCol="1" spcCol="1270" anchor="ctr" anchorCtr="0">
          <a:noAutofit/>
        </a:bodyPr>
        <a:lstStyle/>
        <a:p>
          <a:pPr lvl="0" algn="l" defTabSz="1866900">
            <a:lnSpc>
              <a:spcPct val="90000"/>
            </a:lnSpc>
            <a:spcBef>
              <a:spcPct val="0"/>
            </a:spcBef>
            <a:spcAft>
              <a:spcPct val="35000"/>
            </a:spcAft>
          </a:pPr>
          <a:r>
            <a:rPr lang="en-US" sz="4200" kern="1200" dirty="0" smtClean="0"/>
            <a:t>Avoiding feelings Inferiority </a:t>
          </a:r>
          <a:endParaRPr lang="en-US" sz="4200" kern="1200" dirty="0"/>
        </a:p>
      </dsp:txBody>
      <dsp:txXfrm>
        <a:off x="3534177" y="2258568"/>
        <a:ext cx="4503674" cy="2084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1663C-F854-C241-8985-C8FA94CDFEFB}">
      <dsp:nvSpPr>
        <dsp:cNvPr id="0" name=""/>
        <dsp:cNvSpPr/>
      </dsp:nvSpPr>
      <dsp:spPr>
        <a:xfrm>
          <a:off x="4762" y="1355725"/>
          <a:ext cx="3381374" cy="1352549"/>
        </a:xfrm>
        <a:prstGeom prst="homePlat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US" sz="2800" kern="1200" dirty="0" smtClean="0"/>
            <a:t>Move from Me to We</a:t>
          </a:r>
          <a:endParaRPr lang="en-US" sz="2800" kern="1200" dirty="0"/>
        </a:p>
      </dsp:txBody>
      <dsp:txXfrm>
        <a:off x="4762" y="1355725"/>
        <a:ext cx="3043237" cy="1352549"/>
      </dsp:txXfrm>
    </dsp:sp>
    <dsp:sp modelId="{2BA5D894-733E-FE4D-B57F-8B3AB8A96A65}">
      <dsp:nvSpPr>
        <dsp:cNvPr id="0" name=""/>
        <dsp:cNvSpPr/>
      </dsp:nvSpPr>
      <dsp:spPr>
        <a:xfrm>
          <a:off x="2709862" y="1355725"/>
          <a:ext cx="3381374" cy="1352549"/>
        </a:xfrm>
        <a:prstGeom prst="chevron">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sz="2800" kern="1200" dirty="0" smtClean="0"/>
            <a:t>What can I bring to the Task?</a:t>
          </a:r>
          <a:endParaRPr lang="en-US" sz="2800" kern="1200" dirty="0"/>
        </a:p>
      </dsp:txBody>
      <dsp:txXfrm>
        <a:off x="3386137" y="1355725"/>
        <a:ext cx="2028825" cy="1352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1693C-AE0A-144C-ABE7-B9C5737AFF28}">
      <dsp:nvSpPr>
        <dsp:cNvPr id="0" name=""/>
        <dsp:cNvSpPr/>
      </dsp:nvSpPr>
      <dsp:spPr>
        <a:xfrm>
          <a:off x="100662" y="1405147"/>
          <a:ext cx="2972950" cy="1189180"/>
        </a:xfrm>
        <a:prstGeom prst="homePlat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Move from ME to WE</a:t>
          </a:r>
          <a:endParaRPr lang="en-US" sz="1800" kern="1200" dirty="0"/>
        </a:p>
      </dsp:txBody>
      <dsp:txXfrm>
        <a:off x="100662" y="1405147"/>
        <a:ext cx="2675655" cy="1189180"/>
      </dsp:txXfrm>
    </dsp:sp>
    <dsp:sp modelId="{84F9A2F1-E736-7946-A3A3-235540D1A0AA}">
      <dsp:nvSpPr>
        <dsp:cNvPr id="0" name=""/>
        <dsp:cNvSpPr/>
      </dsp:nvSpPr>
      <dsp:spPr>
        <a:xfrm>
          <a:off x="2381760" y="1437409"/>
          <a:ext cx="2972950" cy="1189180"/>
        </a:xfrm>
        <a:prstGeom prst="chevron">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a:t>
          </a:r>
          <a:r>
            <a:rPr lang="en-US" sz="1800" kern="1200" dirty="0" smtClean="0"/>
            <a:t>What can I bring to the Life Task?”</a:t>
          </a:r>
          <a:endParaRPr lang="en-US" sz="1800" kern="1200" dirty="0"/>
        </a:p>
      </dsp:txBody>
      <dsp:txXfrm>
        <a:off x="2976350" y="1437409"/>
        <a:ext cx="1783770" cy="1189180"/>
      </dsp:txXfrm>
    </dsp:sp>
    <dsp:sp modelId="{11B9EFA3-82B0-674D-9988-C38F58C9FBA5}">
      <dsp:nvSpPr>
        <dsp:cNvPr id="0" name=""/>
        <dsp:cNvSpPr/>
      </dsp:nvSpPr>
      <dsp:spPr>
        <a:xfrm>
          <a:off x="4760120" y="1437409"/>
          <a:ext cx="2972950" cy="1189180"/>
        </a:xfrm>
        <a:prstGeom prst="chevron">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smtClean="0"/>
            <a:t>THE TASKS OF LIFE: WORK, FRIENDSHIP, LOVE, SELF-DEVELOPMENT</a:t>
          </a:r>
          <a:endParaRPr lang="en-US" sz="1600" kern="1200" dirty="0"/>
        </a:p>
      </dsp:txBody>
      <dsp:txXfrm>
        <a:off x="5354710" y="1437409"/>
        <a:ext cx="1783770" cy="118918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376E7A-BD6E-094F-A922-CF657A9BF28A}" type="datetimeFigureOut">
              <a:rPr lang="en-US" smtClean="0"/>
              <a:t>03-06-15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4C1EB5-FA76-C041-9098-10A37C3A4A33}" type="slidenum">
              <a:rPr lang="en-US" smtClean="0"/>
              <a:t>‹#›</a:t>
            </a:fld>
            <a:endParaRPr lang="en-US" dirty="0"/>
          </a:p>
        </p:txBody>
      </p:sp>
    </p:spTree>
    <p:extLst>
      <p:ext uri="{BB962C8B-B14F-4D97-AF65-F5344CB8AC3E}">
        <p14:creationId xmlns:p14="http://schemas.microsoft.com/office/powerpoint/2010/main" val="2449281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F0AAF-E619-5346-8AB9-DF55FAD7663C}" type="datetimeFigureOut">
              <a:rPr lang="en-US" smtClean="0"/>
              <a:t>03-06-15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7E9CB5-ABC8-7F4B-81DD-F7A54A555AE1}" type="slidenum">
              <a:rPr lang="en-US" smtClean="0"/>
              <a:t>‹#›</a:t>
            </a:fld>
            <a:endParaRPr lang="en-US" dirty="0"/>
          </a:p>
        </p:txBody>
      </p:sp>
    </p:spTree>
    <p:extLst>
      <p:ext uri="{BB962C8B-B14F-4D97-AF65-F5344CB8AC3E}">
        <p14:creationId xmlns:p14="http://schemas.microsoft.com/office/powerpoint/2010/main" val="39250913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E9CB5-ABC8-7F4B-81DD-F7A54A555AE1}" type="slidenum">
              <a:rPr lang="en-US" smtClean="0"/>
              <a:t>2</a:t>
            </a:fld>
            <a:endParaRPr lang="en-US" dirty="0"/>
          </a:p>
        </p:txBody>
      </p:sp>
    </p:spTree>
    <p:extLst>
      <p:ext uri="{BB962C8B-B14F-4D97-AF65-F5344CB8AC3E}">
        <p14:creationId xmlns:p14="http://schemas.microsoft.com/office/powerpoint/2010/main" val="265989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E9CB5-ABC8-7F4B-81DD-F7A54A555AE1}" type="slidenum">
              <a:rPr lang="en-US" smtClean="0"/>
              <a:t>5</a:t>
            </a:fld>
            <a:endParaRPr lang="en-US" dirty="0"/>
          </a:p>
        </p:txBody>
      </p:sp>
    </p:spTree>
    <p:extLst>
      <p:ext uri="{BB962C8B-B14F-4D97-AF65-F5344CB8AC3E}">
        <p14:creationId xmlns:p14="http://schemas.microsoft.com/office/powerpoint/2010/main" val="284674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E9CB5-ABC8-7F4B-81DD-F7A54A555AE1}" type="slidenum">
              <a:rPr lang="en-US" smtClean="0"/>
              <a:t>7</a:t>
            </a:fld>
            <a:endParaRPr lang="en-US" dirty="0"/>
          </a:p>
        </p:txBody>
      </p:sp>
    </p:spTree>
    <p:extLst>
      <p:ext uri="{BB962C8B-B14F-4D97-AF65-F5344CB8AC3E}">
        <p14:creationId xmlns:p14="http://schemas.microsoft.com/office/powerpoint/2010/main" val="403431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CA"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49745C-172E-4A4F-AD91-70C4C1B68897}" type="datetimeFigureOut">
              <a:rPr lang="en-US" smtClean="0"/>
              <a:t>03-06-15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AA188-CA08-5D4B-B5B8-14CF661847D7}" type="slidenum">
              <a:rPr lang="en-US" smtClean="0"/>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EAA188-CA08-5D4B-B5B8-14CF661847D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EAA188-CA08-5D4B-B5B8-14CF661847D7}"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CA"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49745C-172E-4A4F-AD91-70C4C1B68897}" type="datetimeFigureOut">
              <a:rPr lang="en-US" smtClean="0"/>
              <a:t>03-06-15</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CA"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49745C-172E-4A4F-AD91-70C4C1B68897}" type="datetimeFigureOut">
              <a:rPr lang="en-US" smtClean="0"/>
              <a:t>03-06-15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A6EAA188-CA08-5D4B-B5B8-14CF661847D7}" type="slidenum">
              <a:rPr lang="en-US" smtClean="0"/>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CA"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AA188-CA08-5D4B-B5B8-14CF661847D7}" type="slidenum">
              <a:rPr lang="en-US" smtClean="0"/>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249745C-172E-4A4F-AD91-70C4C1B68897}" type="datetimeFigureOut">
              <a:rPr lang="en-US" smtClean="0"/>
              <a:t>03-06-15</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A6EAA188-CA08-5D4B-B5B8-14CF661847D7}"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CA" dirty="0"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CA" dirty="0"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249745C-172E-4A4F-AD91-70C4C1B68897}" type="datetimeFigureOut">
              <a:rPr lang="en-US" smtClean="0"/>
              <a:t>03-06-15</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A6EAA188-CA08-5D4B-B5B8-14CF661847D7}"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CA" dirty="0"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CA" dirty="0"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CA" dirty="0"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CA"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49745C-172E-4A4F-AD91-70C4C1B68897}" type="datetimeFigureOut">
              <a:rPr lang="en-US" smtClean="0"/>
              <a:t>03-06-15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A6EAA188-CA08-5D4B-B5B8-14CF661847D7}" type="slidenum">
              <a:rPr lang="en-US" smtClean="0"/>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CA" dirty="0"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CA" dirty="0"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AA188-CA08-5D4B-B5B8-14CF661847D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AA188-CA08-5D4B-B5B8-14CF661847D7}"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AA188-CA08-5D4B-B5B8-14CF661847D7}" type="slidenum">
              <a:rPr lang="en-US" smtClean="0"/>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AA188-CA08-5D4B-B5B8-14CF661847D7}"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CA"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49745C-172E-4A4F-AD91-70C4C1B68897}" type="datetimeFigureOut">
              <a:rPr lang="en-US" smtClean="0"/>
              <a:t>03-06-15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CA" dirty="0"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CA" dirty="0"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CA"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249745C-172E-4A4F-AD91-70C4C1B68897}" type="datetimeFigureOut">
              <a:rPr lang="en-US" smtClean="0"/>
              <a:t>03-06-15</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A6EAA188-CA08-5D4B-B5B8-14CF661847D7}" type="slidenum">
              <a:rPr lang="en-US" smtClean="0"/>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AA188-CA08-5D4B-B5B8-14CF661847D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EAA188-CA08-5D4B-B5B8-14CF661847D7}" type="slidenum">
              <a:rPr lang="en-US" smtClean="0"/>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A6EAA188-CA08-5D4B-B5B8-14CF661847D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3249745C-172E-4A4F-AD91-70C4C1B68897}" type="datetimeFigureOut">
              <a:rPr lang="en-US" smtClean="0"/>
              <a:t>03-06-15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AA188-CA08-5D4B-B5B8-14CF661847D7}" type="slidenum">
              <a:rPr lang="en-US" smtClean="0"/>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CA"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249745C-172E-4A4F-AD91-70C4C1B68897}" type="datetimeFigureOut">
              <a:rPr lang="en-US" smtClean="0"/>
              <a:t>03-06-15</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A6EAA188-CA08-5D4B-B5B8-14CF661847D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dlercentre.ca" TargetMode="External"/><Relationship Id="rId3" Type="http://schemas.openxmlformats.org/officeDocument/2006/relationships/hyperlink" Target="mailto:apabc@adler.bc.c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4122"/>
            <a:ext cx="7772400" cy="2335510"/>
          </a:xfrm>
        </p:spPr>
        <p:txBody>
          <a:bodyPr/>
          <a:lstStyle/>
          <a:p>
            <a:r>
              <a:rPr lang="en-US" b="1" dirty="0" smtClean="0">
                <a:solidFill>
                  <a:schemeClr val="tx1">
                    <a:lumMod val="95000"/>
                    <a:lumOff val="5000"/>
                  </a:schemeClr>
                </a:solidFill>
              </a:rPr>
              <a:t>DEALING WITH ANXIETY:</a:t>
            </a:r>
            <a:br>
              <a:rPr lang="en-US" b="1" dirty="0" smtClean="0">
                <a:solidFill>
                  <a:schemeClr val="tx1">
                    <a:lumMod val="95000"/>
                    <a:lumOff val="5000"/>
                  </a:schemeClr>
                </a:solidFill>
              </a:rPr>
            </a:br>
            <a:r>
              <a:rPr lang="en-US" b="1" dirty="0" smtClean="0">
                <a:solidFill>
                  <a:schemeClr val="tx1">
                    <a:lumMod val="95000"/>
                    <a:lumOff val="5000"/>
                  </a:schemeClr>
                </a:solidFill>
              </a:rPr>
              <a:t>Nurturing Resiliency in Children and Youth </a:t>
            </a:r>
            <a:endParaRPr lang="en-US" b="1" dirty="0">
              <a:solidFill>
                <a:schemeClr val="tx1">
                  <a:lumMod val="95000"/>
                  <a:lumOff val="5000"/>
                </a:schemeClr>
              </a:solidFill>
            </a:endParaRPr>
          </a:p>
        </p:txBody>
      </p:sp>
      <p:sp>
        <p:nvSpPr>
          <p:cNvPr id="3" name="Subtitle 2"/>
          <p:cNvSpPr>
            <a:spLocks noGrp="1"/>
          </p:cNvSpPr>
          <p:nvPr>
            <p:ph type="subTitle" idx="1"/>
          </p:nvPr>
        </p:nvSpPr>
        <p:spPr>
          <a:xfrm>
            <a:off x="1371600" y="2745249"/>
            <a:ext cx="7399552" cy="2893551"/>
          </a:xfrm>
        </p:spPr>
        <p:txBody>
          <a:bodyPr/>
          <a:lstStyle/>
          <a:p>
            <a:r>
              <a:rPr lang="en-US" dirty="0" smtClean="0"/>
              <a:t>MULGRAVE SCHOOL</a:t>
            </a:r>
          </a:p>
          <a:p>
            <a:r>
              <a:rPr lang="en-US" dirty="0"/>
              <a:t> </a:t>
            </a:r>
            <a:r>
              <a:rPr lang="en-US" dirty="0" smtClean="0"/>
              <a:t>						PRESENTER:</a:t>
            </a:r>
          </a:p>
          <a:p>
            <a:r>
              <a:rPr lang="en-US" dirty="0" smtClean="0"/>
              <a:t>March 4</a:t>
            </a:r>
            <a:r>
              <a:rPr lang="en-US" baseline="30000" dirty="0" smtClean="0"/>
              <a:t>th</a:t>
            </a:r>
            <a:r>
              <a:rPr lang="en-US" dirty="0" smtClean="0"/>
              <a:t>  2015                                                                             	        James Skinner   </a:t>
            </a:r>
          </a:p>
          <a:p>
            <a:r>
              <a:rPr lang="en-US" dirty="0"/>
              <a:t>	</a:t>
            </a:r>
            <a:r>
              <a:rPr lang="en-US" dirty="0" smtClean="0"/>
              <a:t>					 ADLER  CENTRE</a:t>
            </a:r>
          </a:p>
          <a:p>
            <a:r>
              <a:rPr lang="en-US" dirty="0"/>
              <a:t>	</a:t>
            </a:r>
            <a:r>
              <a:rPr lang="en-US" dirty="0" smtClean="0"/>
              <a:t>				                    230-1818 W Broadway						Vancouver, V6J1Y9						phone:  604 742 1818					                                                                                               </a:t>
            </a:r>
            <a:endParaRPr lang="en-US" dirty="0"/>
          </a:p>
        </p:txBody>
      </p:sp>
      <p:pic>
        <p:nvPicPr>
          <p:cNvPr id="5" name="Picture 4" descr="MR90043756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644" y="2315196"/>
            <a:ext cx="2171413" cy="2388250"/>
          </a:xfrm>
          <a:prstGeom prst="rect">
            <a:avLst/>
          </a:prstGeom>
        </p:spPr>
      </p:pic>
    </p:spTree>
    <p:extLst>
      <p:ext uri="{BB962C8B-B14F-4D97-AF65-F5344CB8AC3E}">
        <p14:creationId xmlns:p14="http://schemas.microsoft.com/office/powerpoint/2010/main" val="266471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168400"/>
            <a:ext cx="7556313" cy="4144963"/>
          </a:xfrm>
        </p:spPr>
        <p:txBody>
          <a:bodyPr>
            <a:normAutofit/>
          </a:bodyPr>
          <a:lstStyle/>
          <a:p>
            <a:endParaRPr lang="en-US" sz="4400" dirty="0" smtClean="0"/>
          </a:p>
          <a:p>
            <a:pPr marL="0" indent="0">
              <a:buNone/>
            </a:pPr>
            <a:r>
              <a:rPr lang="en-US" sz="5400" dirty="0" smtClean="0"/>
              <a:t>“Anxiety is fear </a:t>
            </a:r>
          </a:p>
          <a:p>
            <a:pPr marL="0" indent="0">
              <a:buNone/>
            </a:pPr>
            <a:r>
              <a:rPr lang="en-US" sz="5400" dirty="0" smtClean="0"/>
              <a:t>          about the Future”</a:t>
            </a:r>
          </a:p>
          <a:p>
            <a:pPr marL="0" indent="0">
              <a:buNone/>
            </a:pPr>
            <a:r>
              <a:rPr lang="en-US" sz="5400" dirty="0"/>
              <a:t>	</a:t>
            </a:r>
            <a:r>
              <a:rPr lang="en-US" sz="5400" dirty="0" smtClean="0"/>
              <a:t>			</a:t>
            </a:r>
            <a:r>
              <a:rPr lang="en-US" sz="4400" dirty="0" smtClean="0"/>
              <a:t>Eric Fromm</a:t>
            </a:r>
            <a:endParaRPr lang="en-US" sz="4400" dirty="0"/>
          </a:p>
        </p:txBody>
      </p:sp>
    </p:spTree>
    <p:extLst>
      <p:ext uri="{BB962C8B-B14F-4D97-AF65-F5344CB8AC3E}">
        <p14:creationId xmlns:p14="http://schemas.microsoft.com/office/powerpoint/2010/main" val="379797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Anxiety</a:t>
            </a:r>
            <a:endParaRPr lang="en-US" dirty="0"/>
          </a:p>
        </p:txBody>
      </p:sp>
      <p:sp>
        <p:nvSpPr>
          <p:cNvPr id="3" name="Content Placeholder 2"/>
          <p:cNvSpPr>
            <a:spLocks noGrp="1"/>
          </p:cNvSpPr>
          <p:nvPr>
            <p:ph idx="1"/>
          </p:nvPr>
        </p:nvSpPr>
        <p:spPr>
          <a:xfrm>
            <a:off x="498474" y="2400300"/>
            <a:ext cx="7556313" cy="4144963"/>
          </a:xfrm>
        </p:spPr>
        <p:txBody>
          <a:bodyPr>
            <a:normAutofit/>
          </a:bodyPr>
          <a:lstStyle/>
          <a:p>
            <a:pPr marL="0" indent="0">
              <a:buNone/>
            </a:pPr>
            <a:r>
              <a:rPr lang="en-US" sz="3200" dirty="0" smtClean="0"/>
              <a:t>Anxiety is the fear of being proven worthless or fear of defeat.</a:t>
            </a:r>
            <a:br>
              <a:rPr lang="en-US" sz="3200" dirty="0" smtClean="0"/>
            </a:br>
            <a:r>
              <a:rPr lang="en-US" sz="3200" dirty="0" smtClean="0"/>
              <a:t>Not belonging.</a:t>
            </a:r>
            <a:r>
              <a:rPr lang="en-US" dirty="0" smtClean="0"/>
              <a:t> </a:t>
            </a:r>
          </a:p>
          <a:p>
            <a:pPr marL="0" indent="0">
              <a:buNone/>
            </a:pPr>
            <a:r>
              <a:rPr lang="en-US" sz="3200" dirty="0" smtClean="0"/>
              <a:t>Perfectionism is often an element in feelings of anxiety.</a:t>
            </a:r>
          </a:p>
          <a:p>
            <a:pPr marL="0" indent="0">
              <a:buNone/>
            </a:pPr>
            <a:r>
              <a:rPr lang="en-US" sz="3200" dirty="0" smtClean="0"/>
              <a:t>“I’m never good enough to BELONG”</a:t>
            </a:r>
          </a:p>
          <a:p>
            <a:pPr marL="0" indent="0">
              <a:buNone/>
            </a:pPr>
            <a:endParaRPr lang="en-US" dirty="0" smtClean="0"/>
          </a:p>
        </p:txBody>
      </p:sp>
      <p:pic>
        <p:nvPicPr>
          <p:cNvPr id="4" name="Picture 3" descr="depressed girl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363" y="232220"/>
            <a:ext cx="3411537" cy="2168080"/>
          </a:xfrm>
          <a:prstGeom prst="rect">
            <a:avLst/>
          </a:prstGeom>
        </p:spPr>
      </p:pic>
    </p:spTree>
    <p:extLst>
      <p:ext uri="{BB962C8B-B14F-4D97-AF65-F5344CB8AC3E}">
        <p14:creationId xmlns:p14="http://schemas.microsoft.com/office/powerpoint/2010/main" val="40428055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BELONGING</a:t>
            </a:r>
            <a:endParaRPr lang="en-US" dirty="0"/>
          </a:p>
        </p:txBody>
      </p:sp>
      <p:sp>
        <p:nvSpPr>
          <p:cNvPr id="3" name="Content Placeholder 2"/>
          <p:cNvSpPr>
            <a:spLocks noGrp="1"/>
          </p:cNvSpPr>
          <p:nvPr>
            <p:ph idx="1"/>
          </p:nvPr>
        </p:nvSpPr>
        <p:spPr>
          <a:xfrm>
            <a:off x="449871" y="1844430"/>
            <a:ext cx="7556313" cy="4651337"/>
          </a:xfrm>
        </p:spPr>
        <p:txBody>
          <a:bodyPr>
            <a:normAutofit fontScale="77500" lnSpcReduction="20000"/>
          </a:bodyPr>
          <a:lstStyle/>
          <a:p>
            <a:pPr marL="0" indent="0">
              <a:buNone/>
            </a:pPr>
            <a:endParaRPr lang="en-US" dirty="0" smtClean="0"/>
          </a:p>
          <a:p>
            <a:pPr marL="0" indent="0">
              <a:buNone/>
            </a:pPr>
            <a:r>
              <a:rPr lang="en-US" sz="3600" dirty="0" smtClean="0"/>
              <a:t>“</a:t>
            </a:r>
            <a:r>
              <a:rPr lang="en-US" sz="4100" dirty="0" smtClean="0"/>
              <a:t>We are hardwired to belong.”   </a:t>
            </a:r>
          </a:p>
          <a:p>
            <a:pPr marL="0" indent="0">
              <a:buNone/>
            </a:pPr>
            <a:r>
              <a:rPr lang="en-US" sz="4100" dirty="0"/>
              <a:t>	</a:t>
            </a:r>
            <a:r>
              <a:rPr lang="en-US" sz="4100" dirty="0" smtClean="0"/>
              <a:t>		Daniel Goldman</a:t>
            </a:r>
          </a:p>
          <a:p>
            <a:pPr marL="0" indent="0">
              <a:buNone/>
            </a:pPr>
            <a:endParaRPr lang="en-US" sz="4100" dirty="0" smtClean="0"/>
          </a:p>
          <a:p>
            <a:pPr marL="0" indent="0">
              <a:buNone/>
            </a:pPr>
            <a:r>
              <a:rPr lang="en-US" sz="4100" dirty="0" smtClean="0"/>
              <a:t>“ The brain is a social organ, it grows and changes when it interacts with other brains.” 												   Nancy Graham</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912016" y="2184400"/>
            <a:ext cx="1960892" cy="1917700"/>
          </a:xfrm>
          <a:prstGeom prst="rect">
            <a:avLst/>
          </a:prstGeom>
        </p:spPr>
      </p:pic>
    </p:spTree>
    <p:extLst>
      <p:ext uri="{BB962C8B-B14F-4D97-AF65-F5344CB8AC3E}">
        <p14:creationId xmlns:p14="http://schemas.microsoft.com/office/powerpoint/2010/main" val="17219727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46829"/>
          </a:xfrm>
        </p:spPr>
        <p:txBody>
          <a:bodyPr/>
          <a:lstStyle/>
          <a:p>
            <a:r>
              <a:rPr lang="en-US" dirty="0" smtClean="0"/>
              <a:t>BELONGING</a:t>
            </a:r>
            <a:endParaRPr lang="en-US" dirty="0"/>
          </a:p>
        </p:txBody>
      </p:sp>
      <p:sp>
        <p:nvSpPr>
          <p:cNvPr id="3" name="Content Placeholder 2"/>
          <p:cNvSpPr>
            <a:spLocks noGrp="1"/>
          </p:cNvSpPr>
          <p:nvPr>
            <p:ph idx="1"/>
          </p:nvPr>
        </p:nvSpPr>
        <p:spPr>
          <a:xfrm>
            <a:off x="498474" y="1230924"/>
            <a:ext cx="7556313" cy="5627076"/>
          </a:xfrm>
        </p:spPr>
        <p:txBody>
          <a:bodyPr>
            <a:noAutofit/>
          </a:bodyPr>
          <a:lstStyle/>
          <a:p>
            <a:pPr marL="0" indent="0">
              <a:buNone/>
            </a:pPr>
            <a:r>
              <a:rPr lang="en-US" sz="2800" dirty="0" smtClean="0"/>
              <a:t>Adlerian’s believe that every child is </a:t>
            </a:r>
            <a:r>
              <a:rPr lang="en-US" sz="2800" dirty="0"/>
              <a:t/>
            </a:r>
            <a:br>
              <a:rPr lang="en-US" sz="2800" dirty="0"/>
            </a:br>
            <a:r>
              <a:rPr lang="en-US" sz="2800" dirty="0" smtClean="0"/>
              <a:t>born with the need to belong…..to </a:t>
            </a:r>
            <a:br>
              <a:rPr lang="en-US" sz="2800" dirty="0" smtClean="0"/>
            </a:br>
            <a:r>
              <a:rPr lang="en-US" sz="2800" dirty="0" smtClean="0"/>
              <a:t>feel </a:t>
            </a:r>
            <a:r>
              <a:rPr lang="en-US" sz="2800" b="1" dirty="0" smtClean="0"/>
              <a:t>worthwhile</a:t>
            </a:r>
            <a:r>
              <a:rPr lang="en-US" sz="2800" dirty="0" smtClean="0"/>
              <a:t> and </a:t>
            </a:r>
            <a:r>
              <a:rPr lang="en-US" sz="2800" b="1" dirty="0" smtClean="0"/>
              <a:t>significant.</a:t>
            </a:r>
          </a:p>
          <a:p>
            <a:pPr marL="0" indent="0">
              <a:buNone/>
            </a:pPr>
            <a:endParaRPr lang="en-US" sz="2800" dirty="0" smtClean="0"/>
          </a:p>
          <a:p>
            <a:pPr marL="0" indent="0">
              <a:buNone/>
            </a:pPr>
            <a:r>
              <a:rPr lang="en-US" sz="2800" dirty="0" smtClean="0"/>
              <a:t>As children we are ‘dwarfs amongst </a:t>
            </a:r>
            <a:br>
              <a:rPr lang="en-US" sz="2800" dirty="0" smtClean="0"/>
            </a:br>
            <a:r>
              <a:rPr lang="en-US" sz="2800" dirty="0" smtClean="0"/>
              <a:t>giants’ and feel inferior. ‘Inferiority’ is a belief that runs counter to that of ‘belonging’.  </a:t>
            </a:r>
          </a:p>
          <a:p>
            <a:pPr marL="0" indent="0">
              <a:buNone/>
            </a:pPr>
            <a:endParaRPr lang="en-US" sz="2800" dirty="0" smtClean="0"/>
          </a:p>
          <a:p>
            <a:pPr marL="0" indent="0">
              <a:buNone/>
            </a:pPr>
            <a:r>
              <a:rPr lang="en-US" sz="2800" dirty="0" smtClean="0"/>
              <a:t>In the words of Alfred Adler, "We all choose to belong.</a:t>
            </a:r>
          </a:p>
        </p:txBody>
      </p:sp>
      <p:pic>
        <p:nvPicPr>
          <p:cNvPr id="4" name="Picture 3"/>
          <p:cNvPicPr>
            <a:picLocks noChangeAspect="1"/>
          </p:cNvPicPr>
          <p:nvPr/>
        </p:nvPicPr>
        <p:blipFill>
          <a:blip r:embed="rId2"/>
          <a:stretch>
            <a:fillRect/>
          </a:stretch>
        </p:blipFill>
        <p:spPr>
          <a:xfrm>
            <a:off x="6902074" y="114300"/>
            <a:ext cx="2108200" cy="3777894"/>
          </a:xfrm>
          <a:prstGeom prst="rect">
            <a:avLst/>
          </a:prstGeom>
        </p:spPr>
      </p:pic>
    </p:spTree>
    <p:extLst>
      <p:ext uri="{BB962C8B-B14F-4D97-AF65-F5344CB8AC3E}">
        <p14:creationId xmlns:p14="http://schemas.microsoft.com/office/powerpoint/2010/main" val="8601671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Story of Belonging</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4000" dirty="0" smtClean="0"/>
              <a:t>… then we create ‘a story/a Fiction’ of what we believe will help us belong, and then we strive to achieve that mistaken belief.</a:t>
            </a:r>
            <a:endParaRPr lang="en-US" sz="4000" dirty="0"/>
          </a:p>
        </p:txBody>
      </p:sp>
    </p:spTree>
    <p:extLst>
      <p:ext uri="{BB962C8B-B14F-4D97-AF65-F5344CB8AC3E}">
        <p14:creationId xmlns:p14="http://schemas.microsoft.com/office/powerpoint/2010/main" val="1059769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TASKS OF LIFE</a:t>
            </a:r>
            <a:endParaRPr lang="en-US" dirty="0"/>
          </a:p>
        </p:txBody>
      </p:sp>
      <p:sp>
        <p:nvSpPr>
          <p:cNvPr id="3" name="Content Placeholder 2"/>
          <p:cNvSpPr>
            <a:spLocks noGrp="1"/>
          </p:cNvSpPr>
          <p:nvPr>
            <p:ph idx="1"/>
          </p:nvPr>
        </p:nvSpPr>
        <p:spPr/>
        <p:txBody>
          <a:bodyPr>
            <a:normAutofit fontScale="85000" lnSpcReduction="20000"/>
          </a:bodyPr>
          <a:lstStyle/>
          <a:p>
            <a:pPr marL="411480" lvl="1" indent="0">
              <a:buNone/>
            </a:pPr>
            <a:endParaRPr lang="en-US" sz="3300" dirty="0" smtClean="0"/>
          </a:p>
          <a:p>
            <a:pPr marL="868680" lvl="1" indent="-457200">
              <a:buAutoNum type="arabicPeriod"/>
            </a:pPr>
            <a:r>
              <a:rPr lang="en-US" sz="3300" dirty="0" smtClean="0"/>
              <a:t>WORK -&gt; SCHOOL</a:t>
            </a:r>
          </a:p>
          <a:p>
            <a:pPr marL="868680" lvl="1" indent="-457200">
              <a:buAutoNum type="arabicPeriod"/>
            </a:pPr>
            <a:endParaRPr lang="en-US" sz="3300" dirty="0"/>
          </a:p>
          <a:p>
            <a:pPr marL="868680" lvl="1" indent="-457200">
              <a:buAutoNum type="arabicPeriod"/>
            </a:pPr>
            <a:r>
              <a:rPr lang="en-US" sz="3300" dirty="0" smtClean="0"/>
              <a:t>FRIENDSHIP -&gt; PEERS</a:t>
            </a:r>
          </a:p>
          <a:p>
            <a:pPr marL="868680" lvl="1" indent="-457200">
              <a:buAutoNum type="arabicPeriod"/>
            </a:pPr>
            <a:endParaRPr lang="en-US" sz="3300" dirty="0"/>
          </a:p>
          <a:p>
            <a:pPr marL="868680" lvl="1" indent="-457200">
              <a:buAutoNum type="arabicPeriod"/>
            </a:pPr>
            <a:r>
              <a:rPr lang="en-US" sz="3300" dirty="0" smtClean="0"/>
              <a:t>LOVE RELATIONSHIPS -&gt; FAMILY (TEENS:GIRL/Boy RELATIONSHIPS)</a:t>
            </a:r>
          </a:p>
          <a:p>
            <a:pPr marL="868680" lvl="1" indent="-457200">
              <a:buAutoNum type="arabicPeriod"/>
            </a:pPr>
            <a:endParaRPr lang="en-US" sz="3300" dirty="0" smtClean="0"/>
          </a:p>
          <a:p>
            <a:pPr marL="868680" lvl="1" indent="-457200">
              <a:buAutoNum type="arabicPeriod"/>
            </a:pPr>
            <a:r>
              <a:rPr lang="en-US" sz="3300" dirty="0" smtClean="0"/>
              <a:t>SELF DEVELOPMENT -&gt; INSIGHT, SPIRITUALITY</a:t>
            </a:r>
          </a:p>
          <a:p>
            <a:pPr marL="571500" indent="-457200">
              <a:buAutoNum type="arabicPeriod"/>
            </a:pPr>
            <a:endParaRPr lang="en-US" dirty="0"/>
          </a:p>
          <a:p>
            <a:pPr marL="114300" indent="0">
              <a:buNone/>
            </a:pPr>
            <a:endParaRPr lang="en-US" dirty="0"/>
          </a:p>
        </p:txBody>
      </p:sp>
    </p:spTree>
    <p:extLst>
      <p:ext uri="{BB962C8B-B14F-4D97-AF65-F5344CB8AC3E}">
        <p14:creationId xmlns:p14="http://schemas.microsoft.com/office/powerpoint/2010/main" val="3254625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b="1" dirty="0" smtClean="0"/>
              <a:t>VERTICAL</a:t>
            </a:r>
            <a:r>
              <a:rPr lang="en-US" dirty="0" smtClean="0"/>
              <a:t> VERSUS THE HORIZONAL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8305656"/>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01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The Vertical Mode, each striving to overcome feelings of inferiority in order to achieve superiority at the top.</a:t>
            </a:r>
            <a:endParaRPr lang="en-US" dirty="0"/>
          </a:p>
        </p:txBody>
      </p:sp>
      <p:pic>
        <p:nvPicPr>
          <p:cNvPr id="4" name="Content Placeholder 3" descr="ladder photo.jpg"/>
          <p:cNvPicPr>
            <a:picLocks noGrp="1" noChangeAspect="1"/>
          </p:cNvPicPr>
          <p:nvPr>
            <p:ph idx="1"/>
          </p:nvPr>
        </p:nvPicPr>
        <p:blipFill>
          <a:blip r:embed="rId2">
            <a:extLst>
              <a:ext uri="{28A0092B-C50C-407E-A947-70E740481C1C}">
                <a14:useLocalDpi xmlns:a14="http://schemas.microsoft.com/office/drawing/2010/main" val="0"/>
              </a:ext>
            </a:extLst>
          </a:blip>
          <a:srcRect t="30955" b="30955"/>
          <a:stretch>
            <a:fillRect/>
          </a:stretch>
        </p:blipFill>
        <p:spPr>
          <a:xfrm>
            <a:off x="457200" y="2332037"/>
            <a:ext cx="8229600" cy="4525963"/>
          </a:xfrm>
        </p:spPr>
      </p:pic>
    </p:spTree>
    <p:extLst>
      <p:ext uri="{BB962C8B-B14F-4D97-AF65-F5344CB8AC3E}">
        <p14:creationId xmlns:p14="http://schemas.microsoft.com/office/powerpoint/2010/main" val="109562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Interest is: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 </a:t>
            </a:r>
            <a:r>
              <a:rPr lang="en-US" sz="5400" dirty="0" smtClean="0"/>
              <a:t>“Community feeling” or the “Capacity to “Care about the Cares of Others” </a:t>
            </a:r>
            <a:endParaRPr lang="en-US" sz="5400" dirty="0"/>
          </a:p>
        </p:txBody>
      </p:sp>
    </p:spTree>
    <p:extLst>
      <p:ext uri="{BB962C8B-B14F-4D97-AF65-F5344CB8AC3E}">
        <p14:creationId xmlns:p14="http://schemas.microsoft.com/office/powerpoint/2010/main" val="248821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29" y="263244"/>
            <a:ext cx="8042276" cy="1336956"/>
          </a:xfrm>
        </p:spPr>
        <p:txBody>
          <a:bodyPr/>
          <a:lstStyle/>
          <a:p>
            <a:r>
              <a:rPr lang="en-US" dirty="0" smtClean="0"/>
              <a:t>The Horizontal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3230316"/>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13136168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1111244643"/>
              </p:ext>
            </p:extLst>
          </p:nvPr>
        </p:nvGraphicFramePr>
        <p:xfrm>
          <a:off x="721728" y="1397000"/>
          <a:ext cx="7736471"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6005480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71" y="327786"/>
            <a:ext cx="7556313" cy="1116106"/>
          </a:xfrm>
        </p:spPr>
        <p:txBody>
          <a:bodyPr/>
          <a:lstStyle/>
          <a:p>
            <a:r>
              <a:rPr lang="en-US" dirty="0" smtClean="0"/>
              <a:t>WHAT IS ANXIETY?</a:t>
            </a:r>
            <a:endParaRPr lang="en-US" dirty="0"/>
          </a:p>
        </p:txBody>
      </p:sp>
      <p:sp>
        <p:nvSpPr>
          <p:cNvPr id="3" name="Content Placeholder 2"/>
          <p:cNvSpPr>
            <a:spLocks noGrp="1"/>
          </p:cNvSpPr>
          <p:nvPr>
            <p:ph idx="1"/>
          </p:nvPr>
        </p:nvSpPr>
        <p:spPr>
          <a:xfrm>
            <a:off x="449872" y="1055078"/>
            <a:ext cx="7604916" cy="4690086"/>
          </a:xfrm>
        </p:spPr>
        <p:txBody>
          <a:bodyPr>
            <a:noAutofit/>
          </a:bodyPr>
          <a:lstStyle/>
          <a:p>
            <a:pPr marL="0" indent="0">
              <a:buNone/>
            </a:pPr>
            <a:r>
              <a:rPr lang="en-US" sz="3200" dirty="0" smtClean="0"/>
              <a:t>Anxiety creates a false picture of the world</a:t>
            </a:r>
          </a:p>
          <a:p>
            <a:r>
              <a:rPr lang="en-US" sz="3200" dirty="0" smtClean="0"/>
              <a:t>Excessive concern: performing, significant self-consciousness.</a:t>
            </a:r>
          </a:p>
          <a:p>
            <a:r>
              <a:rPr lang="en-US" sz="3200" dirty="0" smtClean="0"/>
              <a:t>Believe they don’t have the skills necessary to cope with a threat.</a:t>
            </a:r>
          </a:p>
          <a:p>
            <a:pPr marL="0" indent="0">
              <a:buNone/>
            </a:pPr>
            <a:r>
              <a:rPr lang="en-US" sz="2400" dirty="0" smtClean="0"/>
              <a:t>THEY BELIEVE THEY DON</a:t>
            </a:r>
            <a:r>
              <a:rPr lang="fr-FR" sz="2400" dirty="0" smtClean="0"/>
              <a:t>’</a:t>
            </a:r>
            <a:r>
              <a:rPr lang="en-US" sz="2400" dirty="0" smtClean="0"/>
              <a:t>T HAVE </a:t>
            </a:r>
            <a:r>
              <a:rPr lang="en-US" sz="2400" dirty="0"/>
              <a:t/>
            </a:r>
            <a:br>
              <a:rPr lang="en-US" sz="2400" dirty="0"/>
            </a:br>
            <a:r>
              <a:rPr lang="en-US" sz="2400" dirty="0" smtClean="0"/>
              <a:t>CONTROL</a:t>
            </a:r>
            <a:r>
              <a:rPr lang="en-US" sz="2400" dirty="0"/>
              <a:t> </a:t>
            </a:r>
            <a:r>
              <a:rPr lang="en-US" sz="2400" dirty="0" smtClean="0"/>
              <a:t>OR ARE LOSING CONTROL</a:t>
            </a:r>
            <a:endParaRPr lang="en-US" sz="2400" dirty="0"/>
          </a:p>
        </p:txBody>
      </p:sp>
      <p:pic>
        <p:nvPicPr>
          <p:cNvPr id="4" name="Picture 3" descr="loss of contr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4653263"/>
            <a:ext cx="2456284" cy="1955202"/>
          </a:xfrm>
          <a:prstGeom prst="rect">
            <a:avLst/>
          </a:prstGeom>
        </p:spPr>
      </p:pic>
    </p:spTree>
    <p:extLst>
      <p:ext uri="{BB962C8B-B14F-4D97-AF65-F5344CB8AC3E}">
        <p14:creationId xmlns:p14="http://schemas.microsoft.com/office/powerpoint/2010/main" val="3085937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474" y="1253852"/>
            <a:ext cx="7556313" cy="5352976"/>
          </a:xfrm>
        </p:spPr>
        <p:txBody>
          <a:bodyPr>
            <a:normAutofit/>
          </a:bodyPr>
          <a:lstStyle/>
          <a:p>
            <a:pPr marL="0" indent="0">
              <a:buNone/>
            </a:pPr>
            <a:r>
              <a:rPr lang="en-US" sz="2400" dirty="0"/>
              <a:t>S</a:t>
            </a:r>
            <a:r>
              <a:rPr lang="en-US" sz="2400" dirty="0" smtClean="0"/>
              <a:t>upport the values and process of:</a:t>
            </a:r>
            <a:r>
              <a:rPr lang="en-US" sz="2400" dirty="0"/>
              <a:t>	</a:t>
            </a:r>
            <a:endParaRPr lang="en-US" sz="2400" dirty="0" smtClean="0"/>
          </a:p>
          <a:p>
            <a:pPr lvl="2">
              <a:buFont typeface="Wingdings" charset="2"/>
              <a:buChar char="ü"/>
            </a:pPr>
            <a:r>
              <a:rPr lang="en-US" sz="2400" dirty="0" smtClean="0"/>
              <a:t>Mutual Respect: Firm and Kind at the same time</a:t>
            </a:r>
          </a:p>
          <a:p>
            <a:pPr lvl="2">
              <a:buFont typeface="Wingdings" charset="2"/>
              <a:buChar char="ü"/>
            </a:pPr>
            <a:r>
              <a:rPr lang="en-US" sz="2400" dirty="0" smtClean="0"/>
              <a:t>Cooperation rather than competition</a:t>
            </a:r>
          </a:p>
          <a:p>
            <a:pPr lvl="2">
              <a:buFont typeface="Wingdings" charset="2"/>
              <a:buChar char="ü"/>
            </a:pPr>
            <a:r>
              <a:rPr lang="en-US" sz="2400" dirty="0" smtClean="0"/>
              <a:t>Social Interest: the capacity to Care about the cares of others). Developing community feeling.</a:t>
            </a:r>
          </a:p>
          <a:p>
            <a:pPr lvl="2">
              <a:buFont typeface="Wingdings" charset="2"/>
              <a:buChar char="ü"/>
            </a:pPr>
            <a:r>
              <a:rPr lang="en-US" sz="2400" dirty="0" smtClean="0"/>
              <a:t>Consequences:  Natural and Logical</a:t>
            </a:r>
          </a:p>
          <a:p>
            <a:pPr lvl="2">
              <a:buFont typeface="Wingdings" charset="2"/>
              <a:buChar char="ü"/>
            </a:pPr>
            <a:r>
              <a:rPr lang="en-US" sz="2400" dirty="0" smtClean="0"/>
              <a:t>Encouragement</a:t>
            </a:r>
          </a:p>
          <a:p>
            <a:pPr lvl="2">
              <a:buFont typeface="Wingdings" charset="2"/>
              <a:buChar char="ü"/>
            </a:pPr>
            <a:r>
              <a:rPr lang="en-US" sz="2400" dirty="0" smtClean="0"/>
              <a:t>Contribution</a:t>
            </a:r>
          </a:p>
          <a:p>
            <a:pPr lvl="2">
              <a:buFont typeface="Wingdings" charset="2"/>
              <a:buChar char="ü"/>
            </a:pPr>
            <a:r>
              <a:rPr lang="en-US" sz="2400" dirty="0" smtClean="0"/>
              <a:t>Feeling Capable</a:t>
            </a:r>
          </a:p>
          <a:p>
            <a:pPr lvl="2">
              <a:buFont typeface="Wingdings" charset="2"/>
              <a:buChar char="ü"/>
            </a:pPr>
            <a:r>
              <a:rPr lang="en-US" sz="2400" dirty="0" smtClean="0"/>
              <a:t>Consequences: Natural and Logical</a:t>
            </a:r>
          </a:p>
          <a:p>
            <a:pPr marL="777240" lvl="2" indent="0">
              <a:buNone/>
            </a:pPr>
            <a:endParaRPr lang="en-US" sz="2400" dirty="0" smtClean="0"/>
          </a:p>
          <a:p>
            <a:pPr lvl="2">
              <a:buFont typeface="Wingdings" charset="2"/>
              <a:buChar char="ü"/>
            </a:pPr>
            <a:endParaRPr lang="en-US" sz="2400" dirty="0" smtClean="0"/>
          </a:p>
          <a:p>
            <a:pPr lvl="2">
              <a:buFont typeface="Wingdings" charset="2"/>
              <a:buChar char="ü"/>
            </a:pPr>
            <a:endParaRPr lang="en-US" sz="2400" dirty="0" smtClean="0"/>
          </a:p>
          <a:p>
            <a:pPr lvl="2">
              <a:buFont typeface="Wingdings" charset="2"/>
              <a:buChar char="ü"/>
            </a:pPr>
            <a:endParaRPr lang="en-US" sz="2400" dirty="0"/>
          </a:p>
        </p:txBody>
      </p:sp>
      <p:sp>
        <p:nvSpPr>
          <p:cNvPr id="3" name="Title 2"/>
          <p:cNvSpPr>
            <a:spLocks noGrp="1"/>
          </p:cNvSpPr>
          <p:nvPr>
            <p:ph type="title"/>
          </p:nvPr>
        </p:nvSpPr>
        <p:spPr/>
        <p:txBody>
          <a:bodyPr>
            <a:normAutofit/>
          </a:bodyPr>
          <a:lstStyle/>
          <a:p>
            <a:r>
              <a:rPr lang="en-US" dirty="0">
                <a:latin typeface="Comic Sans MS"/>
              </a:rPr>
              <a:t> </a:t>
            </a:r>
            <a:r>
              <a:rPr lang="en-US" dirty="0" smtClean="0">
                <a:latin typeface="Comic Sans MS"/>
              </a:rPr>
              <a:t>ADLERIANS</a:t>
            </a:r>
            <a:endParaRPr lang="en-US" dirty="0">
              <a:latin typeface="Comic Sans MS"/>
            </a:endParaRPr>
          </a:p>
        </p:txBody>
      </p:sp>
    </p:spTree>
    <p:extLst>
      <p:ext uri="{BB962C8B-B14F-4D97-AF65-F5344CB8AC3E}">
        <p14:creationId xmlns:p14="http://schemas.microsoft.com/office/powerpoint/2010/main" val="42616512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4000" dirty="0" smtClean="0"/>
              <a:t>Adler’s Path to Transformation</a:t>
            </a:r>
            <a:endParaRPr lang="en-US" sz="4000" dirty="0"/>
          </a:p>
        </p:txBody>
      </p:sp>
      <p:sp>
        <p:nvSpPr>
          <p:cNvPr id="3" name="Content Placeholder 2"/>
          <p:cNvSpPr>
            <a:spLocks noGrp="1"/>
          </p:cNvSpPr>
          <p:nvPr>
            <p:ph idx="1"/>
          </p:nvPr>
        </p:nvSpPr>
        <p:spPr>
          <a:xfrm>
            <a:off x="498474" y="1625600"/>
            <a:ext cx="7556313" cy="4144963"/>
          </a:xfrm>
        </p:spPr>
        <p:txBody>
          <a:bodyPr>
            <a:noAutofit/>
          </a:bodyPr>
          <a:lstStyle/>
          <a:p>
            <a:r>
              <a:rPr lang="en-US" sz="2800" dirty="0" smtClean="0"/>
              <a:t>Acknowledgement and acceptance of ones imperfections. </a:t>
            </a:r>
            <a:r>
              <a:rPr lang="en-US" sz="2800" b="1" i="1" dirty="0" smtClean="0"/>
              <a:t>“The Courage to be Imperfect”</a:t>
            </a:r>
          </a:p>
          <a:p>
            <a:r>
              <a:rPr lang="en-US" sz="2800" dirty="0" smtClean="0"/>
              <a:t>The language of praise is replaced by the language of encouragement</a:t>
            </a:r>
          </a:p>
          <a:p>
            <a:r>
              <a:rPr lang="en-US" sz="2800" dirty="0" smtClean="0"/>
              <a:t>The locus of control goes from </a:t>
            </a:r>
            <a:br>
              <a:rPr lang="en-US" sz="2800" dirty="0" smtClean="0"/>
            </a:br>
            <a:r>
              <a:rPr lang="en-US" sz="2800" dirty="0" smtClean="0"/>
              <a:t>external to internal</a:t>
            </a:r>
          </a:p>
          <a:p>
            <a:r>
              <a:rPr lang="en-US" sz="2800" dirty="0" smtClean="0"/>
              <a:t>The mind set is the move from </a:t>
            </a:r>
            <a:br>
              <a:rPr lang="en-US" sz="2800" dirty="0" smtClean="0"/>
            </a:br>
            <a:r>
              <a:rPr lang="en-US" sz="2800" dirty="0" smtClean="0"/>
              <a:t>“me” to “we”</a:t>
            </a:r>
          </a:p>
        </p:txBody>
      </p:sp>
      <p:pic>
        <p:nvPicPr>
          <p:cNvPr id="4" name="Picture 3"/>
          <p:cNvPicPr>
            <a:picLocks noChangeAspect="1"/>
          </p:cNvPicPr>
          <p:nvPr/>
        </p:nvPicPr>
        <p:blipFill>
          <a:blip r:embed="rId2"/>
          <a:stretch>
            <a:fillRect/>
          </a:stretch>
        </p:blipFill>
        <p:spPr>
          <a:xfrm>
            <a:off x="6362700" y="3797300"/>
            <a:ext cx="2654300" cy="3060700"/>
          </a:xfrm>
          <a:prstGeom prst="rect">
            <a:avLst/>
          </a:prstGeom>
        </p:spPr>
      </p:pic>
    </p:spTree>
    <p:extLst>
      <p:ext uri="{BB962C8B-B14F-4D97-AF65-F5344CB8AC3E}">
        <p14:creationId xmlns:p14="http://schemas.microsoft.com/office/powerpoint/2010/main" val="927885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Siegel says:</a:t>
            </a:r>
            <a:endParaRPr lang="en-US" dirty="0"/>
          </a:p>
        </p:txBody>
      </p:sp>
      <p:sp>
        <p:nvSpPr>
          <p:cNvPr id="3" name="Content Placeholder 2"/>
          <p:cNvSpPr>
            <a:spLocks noGrp="1"/>
          </p:cNvSpPr>
          <p:nvPr>
            <p:ph idx="1"/>
          </p:nvPr>
        </p:nvSpPr>
        <p:spPr>
          <a:xfrm>
            <a:off x="488948" y="1238739"/>
            <a:ext cx="8322898" cy="5130799"/>
          </a:xfrm>
        </p:spPr>
        <p:txBody>
          <a:bodyPr>
            <a:normAutofit/>
          </a:bodyPr>
          <a:lstStyle/>
          <a:p>
            <a:pPr marL="0" indent="0">
              <a:buNone/>
            </a:pPr>
            <a:endParaRPr lang="en-US" sz="3200" dirty="0" smtClean="0"/>
          </a:p>
          <a:p>
            <a:pPr marL="0" indent="0">
              <a:buNone/>
            </a:pPr>
            <a:r>
              <a:rPr lang="en-US" sz="3200" dirty="0" smtClean="0"/>
              <a:t>“ The brain in each life situation decides whether the situation is safe or dangerous. If the situation is dangerous it will trigger a fight, flight or freeze mode. This inhibits learning.”</a:t>
            </a:r>
          </a:p>
          <a:p>
            <a:pPr marL="0" indent="0">
              <a:buNone/>
            </a:pPr>
            <a:r>
              <a:rPr lang="en-US" sz="3200" dirty="0" smtClean="0"/>
              <a:t> “If the situation is deemed safe the safety   mechanism is triggered  (love without fear) which allows the student to sustain focus.”</a:t>
            </a:r>
            <a:endParaRPr lang="en-US" sz="3200" dirty="0"/>
          </a:p>
        </p:txBody>
      </p:sp>
    </p:spTree>
    <p:extLst>
      <p:ext uri="{BB962C8B-B14F-4D97-AF65-F5344CB8AC3E}">
        <p14:creationId xmlns:p14="http://schemas.microsoft.com/office/powerpoint/2010/main" val="97091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Reduce Anxiety through Self-Regulation: Calm and Alert</a:t>
            </a:r>
            <a:endParaRPr lang="en-US" dirty="0"/>
          </a:p>
        </p:txBody>
      </p:sp>
      <p:sp>
        <p:nvSpPr>
          <p:cNvPr id="4" name="Content Placeholder 3"/>
          <p:cNvSpPr>
            <a:spLocks noGrp="1"/>
          </p:cNvSpPr>
          <p:nvPr>
            <p:ph idx="1"/>
          </p:nvPr>
        </p:nvSpPr>
        <p:spPr>
          <a:xfrm>
            <a:off x="488948" y="1904023"/>
            <a:ext cx="7556313" cy="4738077"/>
          </a:xfrm>
        </p:spPr>
        <p:txBody>
          <a:bodyPr>
            <a:noAutofit/>
          </a:bodyPr>
          <a:lstStyle/>
          <a:p>
            <a:r>
              <a:rPr lang="en-US" sz="3200" dirty="0" smtClean="0"/>
              <a:t>Self-regulation is the ability to stay calm and focused and alert. </a:t>
            </a:r>
          </a:p>
          <a:p>
            <a:r>
              <a:rPr lang="en-US" sz="3200" dirty="0" smtClean="0"/>
              <a:t>Compliance is based on external reward and punishment</a:t>
            </a:r>
            <a:endParaRPr lang="en-US" sz="3200" dirty="0"/>
          </a:p>
          <a:p>
            <a:r>
              <a:rPr lang="en-US" sz="3200" dirty="0" smtClean="0"/>
              <a:t>Self-regulation nurtures the ability to cope with greater and greater challenges</a:t>
            </a:r>
            <a:endParaRPr lang="en-US" sz="3200" dirty="0"/>
          </a:p>
        </p:txBody>
      </p:sp>
    </p:spTree>
    <p:extLst>
      <p:ext uri="{BB962C8B-B14F-4D97-AF65-F5344CB8AC3E}">
        <p14:creationId xmlns:p14="http://schemas.microsoft.com/office/powerpoint/2010/main" val="47186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Self-regulation</a:t>
            </a:r>
            <a:endParaRPr lang="en-US" dirty="0"/>
          </a:p>
        </p:txBody>
      </p:sp>
      <p:sp>
        <p:nvSpPr>
          <p:cNvPr id="3" name="Content Placeholder 2"/>
          <p:cNvSpPr>
            <a:spLocks noGrp="1"/>
          </p:cNvSpPr>
          <p:nvPr>
            <p:ph idx="1"/>
          </p:nvPr>
        </p:nvSpPr>
        <p:spPr>
          <a:xfrm>
            <a:off x="498474" y="1600200"/>
            <a:ext cx="7556313" cy="4144963"/>
          </a:xfrm>
        </p:spPr>
        <p:txBody>
          <a:bodyPr>
            <a:normAutofit/>
          </a:bodyPr>
          <a:lstStyle/>
          <a:p>
            <a:r>
              <a:rPr lang="en-US" sz="3200" dirty="0" smtClean="0"/>
              <a:t>“</a:t>
            </a:r>
            <a:r>
              <a:rPr lang="en-US" sz="3600" dirty="0" smtClean="0"/>
              <a:t>The better a child can stay calmly focused and alert, the better he integrates the diverse information coming in from his different senses, assimilates it, and sequences his thoughts </a:t>
            </a:r>
            <a:br>
              <a:rPr lang="en-US" sz="3600" dirty="0" smtClean="0"/>
            </a:br>
            <a:r>
              <a:rPr lang="en-US" sz="3600" dirty="0" smtClean="0"/>
              <a:t>and actions.</a:t>
            </a:r>
            <a:r>
              <a:rPr lang="en-US" sz="3200" dirty="0" smtClean="0"/>
              <a:t>” </a:t>
            </a:r>
            <a:endParaRPr lang="en-US" sz="3200" dirty="0"/>
          </a:p>
        </p:txBody>
      </p:sp>
      <p:pic>
        <p:nvPicPr>
          <p:cNvPr id="4" name="Picture 3"/>
          <p:cNvPicPr>
            <a:picLocks noChangeAspect="1"/>
          </p:cNvPicPr>
          <p:nvPr/>
        </p:nvPicPr>
        <p:blipFill>
          <a:blip r:embed="rId2"/>
          <a:stretch>
            <a:fillRect/>
          </a:stretch>
        </p:blipFill>
        <p:spPr>
          <a:xfrm>
            <a:off x="6781800" y="4419600"/>
            <a:ext cx="2222500" cy="2336800"/>
          </a:xfrm>
          <a:prstGeom prst="rect">
            <a:avLst/>
          </a:prstGeom>
        </p:spPr>
      </p:pic>
    </p:spTree>
    <p:extLst>
      <p:ext uri="{BB962C8B-B14F-4D97-AF65-F5344CB8AC3E}">
        <p14:creationId xmlns:p14="http://schemas.microsoft.com/office/powerpoint/2010/main" val="2774687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TEENS SELF REGULATE</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457200" indent="-457200">
              <a:buAutoNum type="arabicPeriod"/>
            </a:pPr>
            <a:r>
              <a:rPr lang="en-US" sz="3200" dirty="0" smtClean="0"/>
              <a:t>Don’t isolate … encourage teens to use their social network</a:t>
            </a:r>
          </a:p>
          <a:p>
            <a:pPr marL="457200" indent="-457200">
              <a:buAutoNum type="arabicPeriod"/>
            </a:pPr>
            <a:r>
              <a:rPr lang="en-US" sz="3200" dirty="0" smtClean="0"/>
              <a:t>Exercise …. Particularly cardio activities</a:t>
            </a:r>
          </a:p>
          <a:p>
            <a:pPr marL="457200" indent="-457200">
              <a:buAutoNum type="arabicPeriod"/>
            </a:pPr>
            <a:r>
              <a:rPr lang="en-US" sz="3200" dirty="0" smtClean="0"/>
              <a:t>Sleep …. Turn off your devices and get plenty of rest!</a:t>
            </a:r>
            <a:endParaRPr lang="en-US" sz="3200" dirty="0"/>
          </a:p>
        </p:txBody>
      </p:sp>
    </p:spTree>
    <p:extLst>
      <p:ext uri="{BB962C8B-B14F-4D97-AF65-F5344CB8AC3E}">
        <p14:creationId xmlns:p14="http://schemas.microsoft.com/office/powerpoint/2010/main" val="3943566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Relaxing Helps reduce Anxiety</a:t>
            </a:r>
            <a:endParaRPr lang="en-US" dirty="0"/>
          </a:p>
        </p:txBody>
      </p:sp>
      <p:sp>
        <p:nvSpPr>
          <p:cNvPr id="4" name="Content Placeholder 3"/>
          <p:cNvSpPr>
            <a:spLocks noGrp="1"/>
          </p:cNvSpPr>
          <p:nvPr>
            <p:ph idx="1"/>
          </p:nvPr>
        </p:nvSpPr>
        <p:spPr>
          <a:xfrm>
            <a:off x="498474" y="1230924"/>
            <a:ext cx="7556313" cy="5627076"/>
          </a:xfrm>
        </p:spPr>
        <p:txBody>
          <a:bodyPr>
            <a:normAutofit/>
          </a:bodyPr>
          <a:lstStyle/>
          <a:p>
            <a:pPr marL="0" indent="0">
              <a:buNone/>
            </a:pPr>
            <a:r>
              <a:rPr lang="en-US" sz="3200" i="1" dirty="0" smtClean="0"/>
              <a:t>TENSE AND RELEASE:</a:t>
            </a:r>
          </a:p>
          <a:p>
            <a:pPr marL="514350" indent="-514350">
              <a:buAutoNum type="arabicPeriod"/>
            </a:pPr>
            <a:r>
              <a:rPr lang="en-US" sz="3200" i="1" dirty="0" smtClean="0"/>
              <a:t>Sitting in a chair, arms hanging down, put up with your arms. Hold for 5 sec. and repeat</a:t>
            </a:r>
          </a:p>
          <a:p>
            <a:pPr marL="514350" indent="-514350">
              <a:buAutoNum type="arabicPeriod"/>
            </a:pPr>
            <a:r>
              <a:rPr lang="en-US" sz="3200" i="1" dirty="0" smtClean="0"/>
              <a:t>Sitting in a chair scrunch your face tight for 5 sec. Repeat.</a:t>
            </a:r>
          </a:p>
          <a:p>
            <a:pPr marL="514350" indent="-514350">
              <a:buAutoNum type="arabicPeriod"/>
            </a:pPr>
            <a:r>
              <a:rPr lang="en-US" sz="3200" i="1" dirty="0" smtClean="0"/>
              <a:t>Next tense your lower body include your back and stomach. 5 sec. twice</a:t>
            </a:r>
          </a:p>
          <a:p>
            <a:pPr marL="514350" indent="-514350">
              <a:buAutoNum type="arabicPeriod"/>
            </a:pPr>
            <a:r>
              <a:rPr lang="en-US" sz="3200" i="1" dirty="0" smtClean="0"/>
              <a:t>Now your whole body 5 sec twice </a:t>
            </a:r>
          </a:p>
          <a:p>
            <a:pPr marL="514350" indent="-514350">
              <a:buAutoNum type="arabicPeriod"/>
            </a:pPr>
            <a:endParaRPr lang="en-US" sz="3200" i="1" dirty="0" smtClean="0"/>
          </a:p>
          <a:p>
            <a:pPr marL="514350" indent="-514350">
              <a:buAutoNum type="arabicPeriod"/>
            </a:pPr>
            <a:endParaRPr lang="en-US" sz="3200" i="1" dirty="0" smtClean="0"/>
          </a:p>
        </p:txBody>
      </p:sp>
    </p:spTree>
    <p:extLst>
      <p:ext uri="{BB962C8B-B14F-4D97-AF65-F5344CB8AC3E}">
        <p14:creationId xmlns:p14="http://schemas.microsoft.com/office/powerpoint/2010/main" val="2164788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Relaxing Techniques</a:t>
            </a:r>
            <a:endParaRPr lang="en-US" dirty="0"/>
          </a:p>
        </p:txBody>
      </p:sp>
      <p:sp>
        <p:nvSpPr>
          <p:cNvPr id="3" name="Content Placeholder 2"/>
          <p:cNvSpPr>
            <a:spLocks noGrp="1"/>
          </p:cNvSpPr>
          <p:nvPr>
            <p:ph idx="1"/>
          </p:nvPr>
        </p:nvSpPr>
        <p:spPr>
          <a:xfrm>
            <a:off x="469410" y="543686"/>
            <a:ext cx="7556313" cy="5119077"/>
          </a:xfrm>
        </p:spPr>
        <p:txBody>
          <a:bodyPr>
            <a:normAutofit fontScale="92500" lnSpcReduction="20000"/>
          </a:bodyPr>
          <a:lstStyle/>
          <a:p>
            <a:pPr marL="0" indent="0">
              <a:buNone/>
            </a:pPr>
            <a:endParaRPr lang="en-US" sz="3200" dirty="0" smtClean="0"/>
          </a:p>
          <a:p>
            <a:pPr marL="0" indent="0">
              <a:buNone/>
            </a:pPr>
            <a:r>
              <a:rPr lang="en-US" sz="3200" dirty="0" smtClean="0"/>
              <a:t> IMAGERY:  Close your eyes. Take three deep breaths and recall a place that is very safe for you. A place that you can totally relax and be yourself. Notice the scenery, how it feels to be in your body,  your emotion. Now with your eyes remaining closed and staying in your safe place take your left hand and squeeze your right wrist. Repeat the squeeze hold for 5 seconds.  Open your eyes squeeze and notice the effect.</a:t>
            </a:r>
          </a:p>
          <a:p>
            <a:pPr marL="0" indent="0">
              <a:buNone/>
            </a:pPr>
            <a:endParaRPr lang="en-US" dirty="0"/>
          </a:p>
        </p:txBody>
      </p:sp>
      <p:pic>
        <p:nvPicPr>
          <p:cNvPr id="4" name="Picture 3"/>
          <p:cNvPicPr>
            <a:picLocks noChangeAspect="1"/>
          </p:cNvPicPr>
          <p:nvPr/>
        </p:nvPicPr>
        <p:blipFill>
          <a:blip r:embed="rId2"/>
          <a:stretch>
            <a:fillRect/>
          </a:stretch>
        </p:blipFill>
        <p:spPr>
          <a:xfrm>
            <a:off x="2006600" y="5219699"/>
            <a:ext cx="4965700" cy="1624163"/>
          </a:xfrm>
          <a:prstGeom prst="rect">
            <a:avLst/>
          </a:prstGeom>
        </p:spPr>
      </p:pic>
    </p:spTree>
    <p:extLst>
      <p:ext uri="{BB962C8B-B14F-4D97-AF65-F5344CB8AC3E}">
        <p14:creationId xmlns:p14="http://schemas.microsoft.com/office/powerpoint/2010/main" val="234200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BELLY BREATHING</a:t>
            </a:r>
            <a:endParaRPr lang="en-US" dirty="0"/>
          </a:p>
        </p:txBody>
      </p:sp>
      <p:sp>
        <p:nvSpPr>
          <p:cNvPr id="3" name="Content Placeholder 2"/>
          <p:cNvSpPr>
            <a:spLocks noGrp="1"/>
          </p:cNvSpPr>
          <p:nvPr>
            <p:ph idx="1"/>
          </p:nvPr>
        </p:nvSpPr>
        <p:spPr>
          <a:xfrm>
            <a:off x="118130" y="1932178"/>
            <a:ext cx="9025870" cy="4925822"/>
          </a:xfrm>
        </p:spPr>
        <p:txBody>
          <a:bodyPr>
            <a:normAutofit fontScale="47500" lnSpcReduction="20000"/>
          </a:bodyPr>
          <a:lstStyle/>
          <a:p>
            <a:pPr marL="0" indent="0">
              <a:buNone/>
            </a:pPr>
            <a:endParaRPr lang="en-US" sz="4400" dirty="0" smtClean="0"/>
          </a:p>
          <a:p>
            <a:pPr marL="0" indent="0">
              <a:buNone/>
            </a:pPr>
            <a:r>
              <a:rPr lang="en-US" sz="5900" dirty="0" smtClean="0"/>
              <a:t>1.PUT ONE HAND ON YOUR BELLY AND THE OTHER ON   YOUR CHEST.</a:t>
            </a:r>
          </a:p>
          <a:p>
            <a:pPr marL="0" indent="0">
              <a:buNone/>
            </a:pPr>
            <a:r>
              <a:rPr lang="en-US" sz="5900" dirty="0" smtClean="0"/>
              <a:t>2. BREATH IN ANDOUT, NOTICE IF YOUR HANDS ARE MOVING</a:t>
            </a:r>
          </a:p>
          <a:p>
            <a:pPr marL="0" indent="0">
              <a:buNone/>
            </a:pPr>
            <a:r>
              <a:rPr lang="en-US" sz="5900" dirty="0" smtClean="0"/>
              <a:t>3. BREATH INTO YOUR UNPPER ABOMEN AND SHOULDERS.</a:t>
            </a:r>
          </a:p>
          <a:p>
            <a:pPr marL="0" indent="0">
              <a:buNone/>
            </a:pPr>
            <a:r>
              <a:rPr lang="en-US" sz="5900" dirty="0" smtClean="0"/>
              <a:t>3. BREATH IN FOR 7 SECONDS, THEN OUT FOR 9 SECONDS</a:t>
            </a:r>
          </a:p>
          <a:p>
            <a:pPr marL="0" indent="0">
              <a:buNone/>
            </a:pPr>
            <a:r>
              <a:rPr lang="en-US" sz="5900" dirty="0" smtClean="0"/>
              <a:t>4. REPEAT  2 – 4 TIMES</a:t>
            </a:r>
          </a:p>
          <a:p>
            <a:endParaRPr lang="en-US" dirty="0"/>
          </a:p>
        </p:txBody>
      </p:sp>
      <p:pic>
        <p:nvPicPr>
          <p:cNvPr id="5" name="Picture 4"/>
          <p:cNvPicPr>
            <a:picLocks noChangeAspect="1"/>
          </p:cNvPicPr>
          <p:nvPr/>
        </p:nvPicPr>
        <p:blipFill>
          <a:blip r:embed="rId2"/>
          <a:stretch>
            <a:fillRect/>
          </a:stretch>
        </p:blipFill>
        <p:spPr>
          <a:xfrm>
            <a:off x="5435600" y="101600"/>
            <a:ext cx="3492500" cy="2324100"/>
          </a:xfrm>
          <a:prstGeom prst="rect">
            <a:avLst/>
          </a:prstGeom>
        </p:spPr>
      </p:pic>
    </p:spTree>
    <p:extLst>
      <p:ext uri="{BB962C8B-B14F-4D97-AF65-F5344CB8AC3E}">
        <p14:creationId xmlns:p14="http://schemas.microsoft.com/office/powerpoint/2010/main" val="1062657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GROUNDING AND BALANCING</a:t>
            </a:r>
            <a:endParaRPr lang="en-US" dirty="0"/>
          </a:p>
        </p:txBody>
      </p:sp>
      <p:sp>
        <p:nvSpPr>
          <p:cNvPr id="3" name="Content Placeholder 2"/>
          <p:cNvSpPr>
            <a:spLocks noGrp="1"/>
          </p:cNvSpPr>
          <p:nvPr>
            <p:ph idx="1"/>
          </p:nvPr>
        </p:nvSpPr>
        <p:spPr>
          <a:xfrm>
            <a:off x="498474" y="1270000"/>
            <a:ext cx="7556313" cy="4533900"/>
          </a:xfrm>
        </p:spPr>
        <p:txBody>
          <a:bodyPr>
            <a:noAutofit/>
          </a:bodyPr>
          <a:lstStyle/>
          <a:p>
            <a:pPr marL="457200" indent="-457200">
              <a:buAutoNum type="arabicPeriod"/>
            </a:pPr>
            <a:r>
              <a:rPr lang="en-US" sz="3200" dirty="0" smtClean="0"/>
              <a:t>Pressing your heels into the floor</a:t>
            </a:r>
          </a:p>
          <a:p>
            <a:pPr marL="457200" indent="-457200">
              <a:buAutoNum type="arabicPeriod"/>
            </a:pPr>
            <a:r>
              <a:rPr lang="en-US" sz="3200" dirty="0" smtClean="0"/>
              <a:t>Very slowly lifting your left foot up and then slowly lowering your foot.</a:t>
            </a:r>
          </a:p>
          <a:p>
            <a:pPr marL="457200" indent="-457200">
              <a:buAutoNum type="arabicPeriod"/>
            </a:pPr>
            <a:r>
              <a:rPr lang="en-US" sz="3200" dirty="0" smtClean="0"/>
              <a:t>Very slowly lifting your right foot up and slowly lowering your foot.</a:t>
            </a:r>
          </a:p>
          <a:p>
            <a:pPr marL="457200" indent="-457200">
              <a:buAutoNum type="arabicPeriod"/>
            </a:pPr>
            <a:r>
              <a:rPr lang="en-US" sz="3200" dirty="0" smtClean="0"/>
              <a:t>Repeat for 2 to 3 minutes, alternating your feet.</a:t>
            </a:r>
            <a:endParaRPr lang="en-US" sz="3200" dirty="0"/>
          </a:p>
        </p:txBody>
      </p:sp>
      <p:pic>
        <p:nvPicPr>
          <p:cNvPr id="4" name="Picture 3"/>
          <p:cNvPicPr>
            <a:picLocks noChangeAspect="1"/>
          </p:cNvPicPr>
          <p:nvPr/>
        </p:nvPicPr>
        <p:blipFill>
          <a:blip r:embed="rId2"/>
          <a:stretch>
            <a:fillRect/>
          </a:stretch>
        </p:blipFill>
        <p:spPr>
          <a:xfrm>
            <a:off x="4737100" y="5092700"/>
            <a:ext cx="4089400" cy="1701800"/>
          </a:xfrm>
          <a:prstGeom prst="rect">
            <a:avLst/>
          </a:prstGeom>
        </p:spPr>
      </p:pic>
    </p:spTree>
    <p:extLst>
      <p:ext uri="{BB962C8B-B14F-4D97-AF65-F5344CB8AC3E}">
        <p14:creationId xmlns:p14="http://schemas.microsoft.com/office/powerpoint/2010/main" val="297978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Causes Anxiety?</a:t>
            </a:r>
            <a:endParaRPr lang="en-US" dirty="0"/>
          </a:p>
        </p:txBody>
      </p:sp>
      <p:sp>
        <p:nvSpPr>
          <p:cNvPr id="3" name="Content Placeholder 2"/>
          <p:cNvSpPr>
            <a:spLocks noGrp="1"/>
          </p:cNvSpPr>
          <p:nvPr>
            <p:ph idx="1"/>
          </p:nvPr>
        </p:nvSpPr>
        <p:spPr>
          <a:xfrm>
            <a:off x="498474" y="1320800"/>
            <a:ext cx="7556313" cy="4144963"/>
          </a:xfrm>
        </p:spPr>
        <p:txBody>
          <a:bodyPr>
            <a:noAutofit/>
          </a:bodyPr>
          <a:lstStyle/>
          <a:p>
            <a:r>
              <a:rPr lang="en-US" sz="3200" dirty="0" smtClean="0"/>
              <a:t>Involves both nature and nurture. </a:t>
            </a:r>
          </a:p>
          <a:p>
            <a:r>
              <a:rPr lang="en-US" sz="3200" dirty="0" smtClean="0"/>
              <a:t>We are all born with two fears – sudden noises and falling</a:t>
            </a:r>
          </a:p>
          <a:p>
            <a:r>
              <a:rPr lang="en-US" sz="3200" dirty="0" smtClean="0"/>
              <a:t>Most are learned fears </a:t>
            </a:r>
          </a:p>
          <a:p>
            <a:r>
              <a:rPr lang="en-US" sz="3200" dirty="0" smtClean="0"/>
              <a:t>Epigenetics – trauma passed </a:t>
            </a:r>
            <a:br>
              <a:rPr lang="en-US" sz="3200" dirty="0" smtClean="0"/>
            </a:br>
            <a:r>
              <a:rPr lang="en-US" sz="3200" dirty="0" smtClean="0"/>
              <a:t>on from biological parents</a:t>
            </a:r>
          </a:p>
          <a:p>
            <a:r>
              <a:rPr lang="en-US" sz="3200" dirty="0" smtClean="0"/>
              <a:t>The FEAR of not BELONGING</a:t>
            </a:r>
            <a:endParaRPr lang="en-US" sz="3200" dirty="0"/>
          </a:p>
        </p:txBody>
      </p:sp>
      <p:pic>
        <p:nvPicPr>
          <p:cNvPr id="4" name="Picture 3" descr="fear wrapp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350" y="4064000"/>
            <a:ext cx="2787650" cy="2787650"/>
          </a:xfrm>
          <a:prstGeom prst="rect">
            <a:avLst/>
          </a:prstGeom>
        </p:spPr>
      </p:pic>
    </p:spTree>
    <p:extLst>
      <p:ext uri="{BB962C8B-B14F-4D97-AF65-F5344CB8AC3E}">
        <p14:creationId xmlns:p14="http://schemas.microsoft.com/office/powerpoint/2010/main" val="2340914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GROUNDING AND BOUNDARIES</a:t>
            </a:r>
            <a:endParaRPr lang="en-US" dirty="0"/>
          </a:p>
        </p:txBody>
      </p:sp>
      <p:sp>
        <p:nvSpPr>
          <p:cNvPr id="3" name="Content Placeholder 2"/>
          <p:cNvSpPr>
            <a:spLocks noGrp="1"/>
          </p:cNvSpPr>
          <p:nvPr>
            <p:ph idx="1"/>
          </p:nvPr>
        </p:nvSpPr>
        <p:spPr/>
        <p:txBody>
          <a:bodyPr/>
          <a:lstStyle/>
          <a:p>
            <a:pPr marL="457200" indent="-457200">
              <a:buAutoNum type="arabicPeriod"/>
            </a:pPr>
            <a:r>
              <a:rPr lang="en-US" sz="3200" dirty="0" smtClean="0"/>
              <a:t>Cross your arms putting your left hand over  your right arm, and the right hand over your left arm.</a:t>
            </a:r>
          </a:p>
          <a:p>
            <a:pPr marL="457200" indent="-457200">
              <a:buAutoNum type="arabicPeriod"/>
            </a:pPr>
            <a:r>
              <a:rPr lang="en-US" sz="3200" dirty="0" smtClean="0"/>
              <a:t>Very slowly lift your left hand and slowly return and then slowly lift your right hand and slowly return.</a:t>
            </a:r>
          </a:p>
          <a:p>
            <a:pPr marL="457200" indent="-457200">
              <a:buAutoNum type="arabicPeriod"/>
            </a:pPr>
            <a:r>
              <a:rPr lang="en-US" sz="3200" dirty="0" smtClean="0"/>
              <a:t>Repeat for three to five minutes</a:t>
            </a:r>
          </a:p>
          <a:p>
            <a:pPr marL="457200" indent="-457200">
              <a:buAutoNum type="arabicPeriod"/>
            </a:pPr>
            <a:endParaRPr lang="en-US" dirty="0"/>
          </a:p>
        </p:txBody>
      </p:sp>
      <p:pic>
        <p:nvPicPr>
          <p:cNvPr id="5" name="Picture 4"/>
          <p:cNvPicPr>
            <a:picLocks noChangeAspect="1"/>
          </p:cNvPicPr>
          <p:nvPr/>
        </p:nvPicPr>
        <p:blipFill>
          <a:blip r:embed="rId2"/>
          <a:stretch>
            <a:fillRect/>
          </a:stretch>
        </p:blipFill>
        <p:spPr>
          <a:xfrm>
            <a:off x="7480299" y="114300"/>
            <a:ext cx="1532467" cy="2298700"/>
          </a:xfrm>
          <a:prstGeom prst="rect">
            <a:avLst/>
          </a:prstGeom>
        </p:spPr>
      </p:pic>
    </p:spTree>
    <p:extLst>
      <p:ext uri="{BB962C8B-B14F-4D97-AF65-F5344CB8AC3E}">
        <p14:creationId xmlns:p14="http://schemas.microsoft.com/office/powerpoint/2010/main" val="2924804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TALK: Moving from irrational to rational more positive </a:t>
            </a:r>
            <a:endParaRPr lang="en-US" dirty="0"/>
          </a:p>
        </p:txBody>
      </p:sp>
      <p:sp>
        <p:nvSpPr>
          <p:cNvPr id="3" name="Content Placeholder 2"/>
          <p:cNvSpPr>
            <a:spLocks noGrp="1"/>
          </p:cNvSpPr>
          <p:nvPr>
            <p:ph idx="1"/>
          </p:nvPr>
        </p:nvSpPr>
        <p:spPr/>
        <p:txBody>
          <a:bodyPr>
            <a:normAutofit/>
          </a:bodyPr>
          <a:lstStyle/>
          <a:p>
            <a:pPr marL="514350" indent="-514350">
              <a:buAutoNum type="alphaUcPeriod"/>
            </a:pPr>
            <a:r>
              <a:rPr lang="en-US" sz="3200" dirty="0" smtClean="0"/>
              <a:t>Irrational self-talk: “ Must be popular”,  or “I should get an ‘A’</a:t>
            </a:r>
          </a:p>
          <a:p>
            <a:pPr marL="514350" indent="-514350">
              <a:buAutoNum type="alphaUcPeriod"/>
            </a:pPr>
            <a:r>
              <a:rPr lang="en-US" sz="3200" dirty="0" smtClean="0"/>
              <a:t>Leads to Irrational Emotion: Anger, fear, panic etc.</a:t>
            </a:r>
          </a:p>
          <a:p>
            <a:pPr marL="514350" indent="-514350">
              <a:buAutoNum type="alphaUcPeriod"/>
            </a:pPr>
            <a:r>
              <a:rPr lang="en-US" sz="3200" dirty="0" smtClean="0"/>
              <a:t>Change the irrational or negative thoughts to more optimistic self-talk</a:t>
            </a:r>
          </a:p>
          <a:p>
            <a:pPr marL="514350" indent="-514350">
              <a:buAutoNum type="alphaUcPeriod"/>
            </a:pPr>
            <a:endParaRPr lang="en-US" sz="3200" dirty="0"/>
          </a:p>
        </p:txBody>
      </p:sp>
    </p:spTree>
    <p:extLst>
      <p:ext uri="{BB962C8B-B14F-4D97-AF65-F5344CB8AC3E}">
        <p14:creationId xmlns:p14="http://schemas.microsoft.com/office/powerpoint/2010/main" val="28472314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Anxiety Persists, </a:t>
            </a:r>
            <a:br>
              <a:rPr lang="en-US" dirty="0" smtClean="0"/>
            </a:br>
            <a:r>
              <a:rPr lang="en-US" dirty="0"/>
              <a:t>	</a:t>
            </a:r>
            <a:r>
              <a:rPr lang="en-US" dirty="0" smtClean="0"/>
              <a:t>Staying Stuck</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Same worry keeps returning</a:t>
            </a:r>
          </a:p>
          <a:p>
            <a:r>
              <a:rPr lang="en-US" sz="3200" dirty="0" smtClean="0"/>
              <a:t>The fear is convincing. You believe the voice of fear</a:t>
            </a:r>
          </a:p>
          <a:p>
            <a:r>
              <a:rPr lang="en-US" sz="3200" dirty="0" smtClean="0"/>
              <a:t>The fear stirs old memory.</a:t>
            </a:r>
          </a:p>
          <a:p>
            <a:r>
              <a:rPr lang="en-US" sz="3200" dirty="0" smtClean="0"/>
              <a:t>Fear Leads to silence. From Shame and Guilt we don’t speak our fears</a:t>
            </a:r>
          </a:p>
          <a:p>
            <a:r>
              <a:rPr lang="en-US" sz="3200" dirty="0" smtClean="0"/>
              <a:t>Shove it down, what you resist, persists. </a:t>
            </a:r>
            <a:endParaRPr lang="en-US" sz="3200" dirty="0"/>
          </a:p>
        </p:txBody>
      </p:sp>
      <p:pic>
        <p:nvPicPr>
          <p:cNvPr id="5" name="Picture 4"/>
          <p:cNvPicPr>
            <a:picLocks noChangeAspect="1"/>
          </p:cNvPicPr>
          <p:nvPr/>
        </p:nvPicPr>
        <p:blipFill>
          <a:blip r:embed="rId2"/>
          <a:stretch>
            <a:fillRect/>
          </a:stretch>
        </p:blipFill>
        <p:spPr>
          <a:xfrm>
            <a:off x="6629400" y="76200"/>
            <a:ext cx="2257807" cy="2603500"/>
          </a:xfrm>
          <a:prstGeom prst="rect">
            <a:avLst/>
          </a:prstGeom>
        </p:spPr>
      </p:pic>
    </p:spTree>
    <p:extLst>
      <p:ext uri="{BB962C8B-B14F-4D97-AF65-F5344CB8AC3E}">
        <p14:creationId xmlns:p14="http://schemas.microsoft.com/office/powerpoint/2010/main" val="1576975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makes the fear stick to the brain, So ……….</a:t>
            </a:r>
            <a:endParaRPr lang="en-US" dirty="0"/>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smtClean="0"/>
              <a:t>SELF-TALK:</a:t>
            </a:r>
          </a:p>
          <a:p>
            <a:pPr>
              <a:buFont typeface="Wingdings" charset="2"/>
              <a:buChar char="q"/>
            </a:pPr>
            <a:r>
              <a:rPr lang="en-US" sz="2800" dirty="0" smtClean="0"/>
              <a:t>I’m doing it again</a:t>
            </a:r>
          </a:p>
          <a:p>
            <a:r>
              <a:rPr lang="en-US" sz="2800" dirty="0" smtClean="0"/>
              <a:t>I feel bad when I worry</a:t>
            </a:r>
          </a:p>
          <a:p>
            <a:r>
              <a:rPr lang="en-US" sz="2800" dirty="0" smtClean="0"/>
              <a:t>I need to stop at this moment</a:t>
            </a:r>
          </a:p>
          <a:p>
            <a:r>
              <a:rPr lang="en-US" sz="2800" dirty="0" smtClean="0"/>
              <a:t>The future is unknown. Worrying about it is pointless</a:t>
            </a:r>
          </a:p>
          <a:p>
            <a:r>
              <a:rPr lang="en-US" sz="2800" dirty="0" smtClean="0"/>
              <a:t>I’m doing myself no good.</a:t>
            </a:r>
            <a:endParaRPr lang="en-US" sz="2800" dirty="0"/>
          </a:p>
        </p:txBody>
      </p:sp>
    </p:spTree>
    <p:extLst>
      <p:ext uri="{BB962C8B-B14F-4D97-AF65-F5344CB8AC3E}">
        <p14:creationId xmlns:p14="http://schemas.microsoft.com/office/powerpoint/2010/main" val="2539107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Fear is Convincing, so ………</a:t>
            </a:r>
            <a:endParaRPr lang="en-US" dirty="0"/>
          </a:p>
        </p:txBody>
      </p:sp>
      <p:sp>
        <p:nvSpPr>
          <p:cNvPr id="3" name="Content Placeholder 2"/>
          <p:cNvSpPr>
            <a:spLocks noGrp="1"/>
          </p:cNvSpPr>
          <p:nvPr>
            <p:ph idx="1"/>
          </p:nvPr>
        </p:nvSpPr>
        <p:spPr>
          <a:xfrm>
            <a:off x="476248" y="1879600"/>
            <a:ext cx="7556313" cy="4144963"/>
          </a:xfrm>
        </p:spPr>
        <p:txBody>
          <a:bodyPr>
            <a:normAutofit fontScale="92500" lnSpcReduction="10000"/>
          </a:bodyPr>
          <a:lstStyle/>
          <a:p>
            <a:pPr marL="0" indent="0">
              <a:buNone/>
            </a:pPr>
            <a:r>
              <a:rPr lang="en-US" sz="3200" dirty="0" smtClean="0"/>
              <a:t>SELF-TALK:</a:t>
            </a:r>
          </a:p>
          <a:p>
            <a:pPr>
              <a:buFont typeface="Wingdings" charset="2"/>
              <a:buChar char="u"/>
            </a:pPr>
            <a:r>
              <a:rPr lang="en-US" sz="3200" dirty="0" smtClean="0"/>
              <a:t>Nothing bad is happening to me. I can handle the situation</a:t>
            </a:r>
          </a:p>
          <a:p>
            <a:pPr>
              <a:buFont typeface="Wingdings" charset="2"/>
              <a:buChar char="u"/>
            </a:pPr>
            <a:r>
              <a:rPr lang="en-US" sz="3200" dirty="0"/>
              <a:t> </a:t>
            </a:r>
            <a:r>
              <a:rPr lang="en-US" sz="3200" dirty="0" smtClean="0"/>
              <a:t>I am not alone. I can turn for help if I need it.</a:t>
            </a:r>
          </a:p>
          <a:p>
            <a:pPr>
              <a:buFont typeface="Wingdings" charset="2"/>
              <a:buChar char="u"/>
            </a:pPr>
            <a:r>
              <a:rPr lang="en-US" sz="3200" dirty="0" smtClean="0"/>
              <a:t>My anxiety is just a feeling </a:t>
            </a:r>
          </a:p>
          <a:p>
            <a:pPr>
              <a:buFont typeface="Wingdings" charset="2"/>
              <a:buChar char="u"/>
            </a:pPr>
            <a:r>
              <a:rPr lang="en-US" sz="3200" dirty="0" smtClean="0"/>
              <a:t>Does this feeling make sense?</a:t>
            </a:r>
          </a:p>
          <a:p>
            <a:pPr marL="0" indent="0">
              <a:buNone/>
            </a:pPr>
            <a:endParaRPr lang="en-US" dirty="0"/>
          </a:p>
        </p:txBody>
      </p:sp>
    </p:spTree>
    <p:extLst>
      <p:ext uri="{BB962C8B-B14F-4D97-AF65-F5344CB8AC3E}">
        <p14:creationId xmlns:p14="http://schemas.microsoft.com/office/powerpoint/2010/main" val="2109751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Fear Stirs a Memory, so…….</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smtClean="0"/>
              <a:t>SELF-TALK:</a:t>
            </a:r>
          </a:p>
          <a:p>
            <a:pPr>
              <a:buFont typeface="Wingdings" charset="2"/>
              <a:buChar char="u"/>
            </a:pPr>
            <a:r>
              <a:rPr lang="en-US" sz="3200" dirty="0" smtClean="0"/>
              <a:t> This feeling is how I felt a long time ago. </a:t>
            </a:r>
          </a:p>
          <a:p>
            <a:pPr>
              <a:buFont typeface="Wingdings" charset="2"/>
              <a:buChar char="u"/>
            </a:pPr>
            <a:r>
              <a:rPr lang="en-US" sz="3200" dirty="0" smtClean="0"/>
              <a:t>What could I feel now that fits the situation better?</a:t>
            </a:r>
          </a:p>
          <a:p>
            <a:pPr>
              <a:buFont typeface="Wingdings" charset="2"/>
              <a:buChar char="u"/>
            </a:pPr>
            <a:r>
              <a:rPr lang="en-US" sz="3200" dirty="0" smtClean="0"/>
              <a:t>All that I’m scared of is a memory. ( The past is over. G,W. Bush)</a:t>
            </a:r>
          </a:p>
          <a:p>
            <a:pPr>
              <a:buFont typeface="Wingdings" charset="2"/>
              <a:buChar char="u"/>
            </a:pPr>
            <a:r>
              <a:rPr lang="en-US" sz="3200" dirty="0" smtClean="0"/>
              <a:t>What’s actually in front of me?</a:t>
            </a:r>
          </a:p>
          <a:p>
            <a:pPr>
              <a:buFont typeface="Wingdings" charset="2"/>
              <a:buChar char="u"/>
            </a:pPr>
            <a:endParaRPr lang="en-US" dirty="0"/>
          </a:p>
        </p:txBody>
      </p:sp>
    </p:spTree>
    <p:extLst>
      <p:ext uri="{BB962C8B-B14F-4D97-AF65-F5344CB8AC3E}">
        <p14:creationId xmlns:p14="http://schemas.microsoft.com/office/powerpoint/2010/main" val="2858509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 Leads to Silence, so………..</a:t>
            </a:r>
            <a:endParaRPr lang="en-US" dirty="0"/>
          </a:p>
        </p:txBody>
      </p:sp>
      <p:sp>
        <p:nvSpPr>
          <p:cNvPr id="3" name="Content Placeholder 2"/>
          <p:cNvSpPr>
            <a:spLocks noGrp="1"/>
          </p:cNvSpPr>
          <p:nvPr>
            <p:ph idx="1"/>
          </p:nvPr>
        </p:nvSpPr>
        <p:spPr/>
        <p:txBody>
          <a:bodyPr>
            <a:noAutofit/>
          </a:bodyPr>
          <a:lstStyle/>
          <a:p>
            <a:pPr marL="0" indent="0">
              <a:buNone/>
            </a:pPr>
            <a:r>
              <a:rPr lang="en-US" sz="3400" dirty="0" smtClean="0"/>
              <a:t>SELF-TALK:</a:t>
            </a:r>
          </a:p>
          <a:p>
            <a:r>
              <a:rPr lang="en-US" sz="3400" dirty="0" smtClean="0"/>
              <a:t>I don’t want to live with my guilt</a:t>
            </a:r>
          </a:p>
          <a:p>
            <a:r>
              <a:rPr lang="en-US" sz="3400" dirty="0" smtClean="0"/>
              <a:t>Silence is making it worse</a:t>
            </a:r>
          </a:p>
          <a:p>
            <a:r>
              <a:rPr lang="en-US" sz="3400" dirty="0" smtClean="0"/>
              <a:t>No matter how long I wait, my anxiety isn’t going away on its own.</a:t>
            </a:r>
          </a:p>
          <a:p>
            <a:r>
              <a:rPr lang="en-US" sz="3400" dirty="0" smtClean="0"/>
              <a:t>The truth has the power to set me free </a:t>
            </a:r>
            <a:endParaRPr lang="en-US" sz="3400" dirty="0"/>
          </a:p>
        </p:txBody>
      </p:sp>
    </p:spTree>
    <p:extLst>
      <p:ext uri="{BB962C8B-B14F-4D97-AF65-F5344CB8AC3E}">
        <p14:creationId xmlns:p14="http://schemas.microsoft.com/office/powerpoint/2010/main" val="3401990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10" y="151940"/>
            <a:ext cx="7556313" cy="1116106"/>
          </a:xfrm>
        </p:spPr>
        <p:txBody>
          <a:bodyPr/>
          <a:lstStyle/>
          <a:p>
            <a:r>
              <a:rPr lang="en-US" dirty="0" smtClean="0"/>
              <a:t>You shove the pain out of sight, so……………….</a:t>
            </a:r>
            <a:endParaRPr lang="en-US" dirty="0"/>
          </a:p>
        </p:txBody>
      </p:sp>
      <p:sp>
        <p:nvSpPr>
          <p:cNvPr id="3" name="Content Placeholder 2"/>
          <p:cNvSpPr>
            <a:spLocks noGrp="1"/>
          </p:cNvSpPr>
          <p:nvPr>
            <p:ph idx="1"/>
          </p:nvPr>
        </p:nvSpPr>
        <p:spPr>
          <a:xfrm>
            <a:off x="498474" y="1268046"/>
            <a:ext cx="7556313" cy="5589954"/>
          </a:xfrm>
        </p:spPr>
        <p:txBody>
          <a:bodyPr>
            <a:noAutofit/>
          </a:bodyPr>
          <a:lstStyle/>
          <a:p>
            <a:r>
              <a:rPr lang="en-US" sz="3000" dirty="0" smtClean="0"/>
              <a:t>SELF-TALK:</a:t>
            </a:r>
          </a:p>
          <a:p>
            <a:r>
              <a:rPr lang="en-US" sz="2700" dirty="0" smtClean="0"/>
              <a:t>I know I am hiding something, and it hurts</a:t>
            </a:r>
          </a:p>
          <a:p>
            <a:r>
              <a:rPr lang="en-US" sz="2700" dirty="0" smtClean="0"/>
              <a:t>It’s scary to come clean,  but that’s how I heal.</a:t>
            </a:r>
          </a:p>
          <a:p>
            <a:r>
              <a:rPr lang="en-US" sz="2700" dirty="0" smtClean="0"/>
              <a:t>I want to be unburdened</a:t>
            </a:r>
          </a:p>
          <a:p>
            <a:r>
              <a:rPr lang="en-US" sz="2700" dirty="0" smtClean="0"/>
              <a:t>Being haunted makes me too anxious</a:t>
            </a:r>
          </a:p>
          <a:p>
            <a:r>
              <a:rPr lang="en-US" sz="2700" dirty="0" smtClean="0"/>
              <a:t>I am not going to die, no matter how scary this is.</a:t>
            </a:r>
          </a:p>
          <a:p>
            <a:r>
              <a:rPr lang="en-US" sz="2700" dirty="0" smtClean="0"/>
              <a:t>The more I face fear, the more control I gain over it</a:t>
            </a:r>
            <a:endParaRPr lang="en-US" sz="2700" dirty="0"/>
          </a:p>
        </p:txBody>
      </p:sp>
    </p:spTree>
    <p:extLst>
      <p:ext uri="{BB962C8B-B14F-4D97-AF65-F5344CB8AC3E}">
        <p14:creationId xmlns:p14="http://schemas.microsoft.com/office/powerpoint/2010/main" val="3827896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497106"/>
          </a:xfrm>
        </p:spPr>
        <p:txBody>
          <a:bodyPr/>
          <a:lstStyle/>
          <a:p>
            <a:r>
              <a:rPr lang="en-US" dirty="0" smtClean="0"/>
              <a:t>Taking Baby Steps when fearful of something, snakes, spiders, open spaces</a:t>
            </a:r>
            <a:endParaRPr lang="en-US" dirty="0"/>
          </a:p>
        </p:txBody>
      </p:sp>
      <p:sp>
        <p:nvSpPr>
          <p:cNvPr id="3" name="Content Placeholder 2"/>
          <p:cNvSpPr>
            <a:spLocks noGrp="1"/>
          </p:cNvSpPr>
          <p:nvPr>
            <p:ph idx="1"/>
          </p:nvPr>
        </p:nvSpPr>
        <p:spPr>
          <a:xfrm>
            <a:off x="180974" y="2286000"/>
            <a:ext cx="7556313" cy="4178300"/>
          </a:xfrm>
        </p:spPr>
        <p:txBody>
          <a:bodyPr>
            <a:normAutofit fontScale="85000" lnSpcReduction="20000"/>
          </a:bodyPr>
          <a:lstStyle/>
          <a:p>
            <a:r>
              <a:rPr lang="en-US" sz="3200" dirty="0" smtClean="0"/>
              <a:t>Desensitization Approach: “ Fear of losing mommy.”</a:t>
            </a:r>
          </a:p>
          <a:p>
            <a:pPr marL="457200" indent="-457200">
              <a:buAutoNum type="arabicPeriod"/>
            </a:pPr>
            <a:r>
              <a:rPr lang="en-US" sz="3200" dirty="0" smtClean="0"/>
              <a:t>Dad and mom together at home</a:t>
            </a:r>
          </a:p>
          <a:p>
            <a:pPr marL="457200" indent="-457200">
              <a:buAutoNum type="arabicPeriod"/>
            </a:pPr>
            <a:r>
              <a:rPr lang="en-US" sz="3200" dirty="0" smtClean="0"/>
              <a:t>Dad and mom home, and mom goes out in the afternoon</a:t>
            </a:r>
          </a:p>
          <a:p>
            <a:pPr marL="457200" indent="-457200">
              <a:buAutoNum type="arabicPeriod"/>
            </a:pPr>
            <a:r>
              <a:rPr lang="en-US" sz="3200" dirty="0" smtClean="0"/>
              <a:t>Dad stays home with the nanny/auntie,  mom out for the day</a:t>
            </a:r>
          </a:p>
          <a:p>
            <a:pPr marL="457200" indent="-457200">
              <a:buAutoNum type="arabicPeriod"/>
            </a:pPr>
            <a:r>
              <a:rPr lang="en-US" sz="3200" dirty="0" smtClean="0"/>
              <a:t>Auntie/nanny is home with the</a:t>
            </a:r>
            <a:br>
              <a:rPr lang="en-US" sz="3200" dirty="0" smtClean="0"/>
            </a:br>
            <a:r>
              <a:rPr lang="en-US" sz="3200" dirty="0" smtClean="0"/>
              <a:t>child.</a:t>
            </a:r>
          </a:p>
          <a:p>
            <a:endParaRPr lang="en-US" dirty="0"/>
          </a:p>
        </p:txBody>
      </p:sp>
      <p:pic>
        <p:nvPicPr>
          <p:cNvPr id="4" name="Picture 3"/>
          <p:cNvPicPr>
            <a:picLocks noChangeAspect="1"/>
          </p:cNvPicPr>
          <p:nvPr/>
        </p:nvPicPr>
        <p:blipFill>
          <a:blip r:embed="rId2"/>
          <a:stretch>
            <a:fillRect/>
          </a:stretch>
        </p:blipFill>
        <p:spPr>
          <a:xfrm>
            <a:off x="5562600" y="5078562"/>
            <a:ext cx="3581400" cy="1779438"/>
          </a:xfrm>
          <a:prstGeom prst="rect">
            <a:avLst/>
          </a:prstGeom>
        </p:spPr>
      </p:pic>
    </p:spTree>
    <p:extLst>
      <p:ext uri="{BB962C8B-B14F-4D97-AF65-F5344CB8AC3E}">
        <p14:creationId xmlns:p14="http://schemas.microsoft.com/office/powerpoint/2010/main" val="125998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3115468"/>
            <a:ext cx="7556313" cy="4144963"/>
          </a:xfrm>
        </p:spPr>
        <p:txBody>
          <a:bodyPr>
            <a:normAutofit/>
          </a:bodyPr>
          <a:lstStyle/>
          <a:p>
            <a:r>
              <a:rPr lang="en-US" sz="3200" dirty="0" smtClean="0"/>
              <a:t>Encouraging and Acknowledging Brave, Nonanxious Behaviour</a:t>
            </a:r>
          </a:p>
          <a:p>
            <a:r>
              <a:rPr lang="en-US" sz="3200" dirty="0" smtClean="0"/>
              <a:t>Encouraging the Child to Cope Constructively: Helping the child acknowledge their fear, encourage him to come up with ways of coping.</a:t>
            </a:r>
          </a:p>
        </p:txBody>
      </p:sp>
      <p:sp>
        <p:nvSpPr>
          <p:cNvPr id="4" name="Title 3"/>
          <p:cNvSpPr>
            <a:spLocks noGrp="1"/>
          </p:cNvSpPr>
          <p:nvPr>
            <p:ph type="title"/>
          </p:nvPr>
        </p:nvSpPr>
        <p:spPr/>
        <p:txBody>
          <a:bodyPr/>
          <a:lstStyle/>
          <a:p>
            <a:r>
              <a:rPr lang="en-US" dirty="0" smtClean="0"/>
              <a:t>“Children need encouragement like a plant needs water”  Driekurs</a:t>
            </a:r>
            <a:endParaRPr lang="en-US" dirty="0"/>
          </a:p>
        </p:txBody>
      </p:sp>
      <p:pic>
        <p:nvPicPr>
          <p:cNvPr id="6" name="Picture 5" descr="hands-holding-pl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29" y="1827610"/>
            <a:ext cx="2276971" cy="1287858"/>
          </a:xfrm>
          <a:prstGeom prst="rect">
            <a:avLst/>
          </a:prstGeom>
        </p:spPr>
      </p:pic>
    </p:spTree>
    <p:extLst>
      <p:ext uri="{BB962C8B-B14F-4D97-AF65-F5344CB8AC3E}">
        <p14:creationId xmlns:p14="http://schemas.microsoft.com/office/powerpoint/2010/main" val="9112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 is usually about external objects or situations. Anxiety is more internal. </a:t>
            </a:r>
            <a:r>
              <a:rPr lang="en-US" dirty="0"/>
              <a:t>C</a:t>
            </a:r>
            <a:r>
              <a:rPr lang="en-US" dirty="0" smtClean="0"/>
              <a:t>an’t often specify what they are anxious about</a:t>
            </a:r>
            <a:endParaRPr lang="en-US" dirty="0"/>
          </a:p>
        </p:txBody>
      </p:sp>
      <p:pic>
        <p:nvPicPr>
          <p:cNvPr id="4" name="Content Placeholder 3" descr="MP900405644.JPG"/>
          <p:cNvPicPr>
            <a:picLocks noGrp="1" noChangeAspect="1"/>
          </p:cNvPicPr>
          <p:nvPr>
            <p:ph idx="1"/>
          </p:nvPr>
        </p:nvPicPr>
        <p:blipFill>
          <a:blip r:embed="rId2">
            <a:extLst>
              <a:ext uri="{28A0092B-C50C-407E-A947-70E740481C1C}">
                <a14:useLocalDpi xmlns:a14="http://schemas.microsoft.com/office/drawing/2010/main" val="0"/>
              </a:ext>
            </a:extLst>
          </a:blip>
          <a:srcRect t="9007" b="9007"/>
          <a:stretch>
            <a:fillRect/>
          </a:stretch>
        </p:blipFill>
        <p:spPr>
          <a:xfrm>
            <a:off x="498474" y="2713037"/>
            <a:ext cx="7556313" cy="4144963"/>
          </a:xfrm>
        </p:spPr>
      </p:pic>
    </p:spTree>
    <p:extLst>
      <p:ext uri="{BB962C8B-B14F-4D97-AF65-F5344CB8AC3E}">
        <p14:creationId xmlns:p14="http://schemas.microsoft.com/office/powerpoint/2010/main" val="2826864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ENCOURAGEMENT</a:t>
            </a:r>
            <a:endParaRPr lang="en-US" dirty="0"/>
          </a:p>
        </p:txBody>
      </p:sp>
      <p:sp>
        <p:nvSpPr>
          <p:cNvPr id="3" name="Content Placeholder 2"/>
          <p:cNvSpPr>
            <a:spLocks noGrp="1"/>
          </p:cNvSpPr>
          <p:nvPr>
            <p:ph idx="1"/>
          </p:nvPr>
        </p:nvSpPr>
        <p:spPr>
          <a:xfrm>
            <a:off x="498474" y="1587500"/>
            <a:ext cx="7556313" cy="3890963"/>
          </a:xfrm>
        </p:spPr>
        <p:txBody>
          <a:bodyPr>
            <a:normAutofit fontScale="77500" lnSpcReduction="20000"/>
          </a:bodyPr>
          <a:lstStyle/>
          <a:p>
            <a:endParaRPr lang="en-US" dirty="0" smtClean="0"/>
          </a:p>
          <a:p>
            <a:endParaRPr lang="en-US" dirty="0"/>
          </a:p>
          <a:p>
            <a:pPr marL="114300" indent="0">
              <a:buNone/>
            </a:pPr>
            <a:r>
              <a:rPr lang="en-US" sz="3600" dirty="0" smtClean="0"/>
              <a:t>ENCOURAGEMENT: is the total acceptance of the person as they are, regardless of their lack of skills and ability.</a:t>
            </a:r>
          </a:p>
          <a:p>
            <a:endParaRPr lang="en-US" b="1" i="1" dirty="0"/>
          </a:p>
          <a:p>
            <a:r>
              <a:rPr lang="en-US" sz="2800" b="1" i="1" dirty="0" smtClean="0"/>
              <a:t>“Children need encouragement the same way a plant needs water.” </a:t>
            </a:r>
          </a:p>
          <a:p>
            <a:pPr lvl="8"/>
            <a:r>
              <a:rPr lang="en-US" sz="2000" dirty="0"/>
              <a:t> </a:t>
            </a:r>
            <a:r>
              <a:rPr lang="en-US" sz="2000" dirty="0" smtClean="0"/>
              <a:t>     Rudolph Dreikurs</a:t>
            </a:r>
          </a:p>
          <a:p>
            <a:endParaRPr lang="en-US" dirty="0"/>
          </a:p>
        </p:txBody>
      </p:sp>
    </p:spTree>
    <p:extLst>
      <p:ext uri="{BB962C8B-B14F-4D97-AF65-F5344CB8AC3E}">
        <p14:creationId xmlns:p14="http://schemas.microsoft.com/office/powerpoint/2010/main" val="1175552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027" y="484094"/>
            <a:ext cx="7556313" cy="1116106"/>
          </a:xfrm>
        </p:spPr>
        <p:txBody>
          <a:bodyPr/>
          <a:lstStyle/>
          <a:p>
            <a:r>
              <a:rPr lang="en-US" dirty="0" smtClean="0"/>
              <a:t>Praise versus Encouragement</a:t>
            </a:r>
            <a:endParaRPr lang="en-US" dirty="0"/>
          </a:p>
        </p:txBody>
      </p:sp>
      <p:sp>
        <p:nvSpPr>
          <p:cNvPr id="3" name="Content Placeholder 2"/>
          <p:cNvSpPr>
            <a:spLocks noGrp="1"/>
          </p:cNvSpPr>
          <p:nvPr>
            <p:ph idx="1"/>
          </p:nvPr>
        </p:nvSpPr>
        <p:spPr>
          <a:xfrm>
            <a:off x="387707" y="1309076"/>
            <a:ext cx="8042276" cy="6584461"/>
          </a:xfrm>
        </p:spPr>
        <p:txBody>
          <a:bodyPr>
            <a:normAutofit fontScale="55000" lnSpcReduction="20000"/>
          </a:bodyPr>
          <a:lstStyle/>
          <a:p>
            <a:pPr marL="0" indent="0">
              <a:buNone/>
            </a:pPr>
            <a:r>
              <a:rPr lang="en-US" sz="5800" dirty="0" smtClean="0"/>
              <a:t>PRAISE			ENCOURAGEMENT</a:t>
            </a:r>
          </a:p>
          <a:p>
            <a:pPr marL="0" indent="0">
              <a:buNone/>
            </a:pPr>
            <a:r>
              <a:rPr lang="en-US" dirty="0" smtClean="0"/>
              <a:t>____________________________________________________-___________________________________________________</a:t>
            </a:r>
            <a:r>
              <a:rPr lang="en-US" sz="3200" dirty="0" smtClean="0"/>
              <a:t>Focus external Control			Focus on child’s </a:t>
            </a:r>
            <a:r>
              <a:rPr lang="en-US" sz="3200" dirty="0"/>
              <a:t> </a:t>
            </a:r>
            <a:r>
              <a:rPr lang="en-US" sz="3200" dirty="0" smtClean="0"/>
              <a:t>ability to manage 					life constructively</a:t>
            </a:r>
          </a:p>
          <a:p>
            <a:pPr marL="0" indent="0">
              <a:buNone/>
            </a:pPr>
            <a:r>
              <a:rPr lang="en-US" sz="3200" dirty="0" smtClean="0"/>
              <a:t>Focus  external evaluation			Focus  on internal 						evaluation</a:t>
            </a:r>
          </a:p>
          <a:p>
            <a:pPr marL="0" indent="0">
              <a:buNone/>
            </a:pPr>
            <a:r>
              <a:rPr lang="en-US" sz="3200" dirty="0" smtClean="0"/>
              <a:t>“Good Work” “Great student”</a:t>
            </a:r>
          </a:p>
          <a:p>
            <a:pPr marL="0" indent="0">
              <a:buNone/>
            </a:pPr>
            <a:r>
              <a:rPr lang="en-US" sz="3200" dirty="0" smtClean="0"/>
              <a:t>Self-worth based on 			Self-evaluation. </a:t>
            </a:r>
          </a:p>
          <a:p>
            <a:pPr marL="0" indent="0">
              <a:buNone/>
            </a:pPr>
            <a:r>
              <a:rPr lang="en-US" sz="3200" dirty="0" smtClean="0"/>
              <a:t>0ther’s opinions				“What do you Opinions						think about your work?</a:t>
            </a:r>
          </a:p>
          <a:p>
            <a:pPr marL="0" indent="0">
              <a:buNone/>
            </a:pPr>
            <a:r>
              <a:rPr lang="en-US" sz="3200" dirty="0" smtClean="0"/>
              <a:t>”Child learns to conform or rebel 		Person learns courage to 						be imperfect</a:t>
            </a:r>
          </a:p>
          <a:p>
            <a:pPr marL="0" indent="0">
              <a:buNone/>
            </a:pPr>
            <a:r>
              <a:rPr lang="en-US" sz="3200" dirty="0" smtClean="0"/>
              <a:t>Focus on self elevation 	               		Focus on assets,</a:t>
            </a:r>
          </a:p>
          <a:p>
            <a:pPr marL="0" indent="0">
              <a:buNone/>
            </a:pPr>
            <a:r>
              <a:rPr lang="en-US" sz="3200" dirty="0" smtClean="0"/>
              <a:t> personal gain				contribution, appreciation	</a:t>
            </a:r>
            <a:r>
              <a:rPr lang="en-US" sz="6400" dirty="0" smtClean="0"/>
              <a:t>	</a:t>
            </a:r>
            <a:r>
              <a:rPr lang="en-US" dirty="0" smtClean="0"/>
              <a:t>	</a:t>
            </a:r>
          </a:p>
        </p:txBody>
      </p:sp>
    </p:spTree>
    <p:extLst>
      <p:ext uri="{BB962C8B-B14F-4D97-AF65-F5344CB8AC3E}">
        <p14:creationId xmlns:p14="http://schemas.microsoft.com/office/powerpoint/2010/main" val="1314070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Encouragement</a:t>
            </a:r>
            <a:endParaRPr lang="en-US" dirty="0"/>
          </a:p>
        </p:txBody>
      </p:sp>
      <p:sp>
        <p:nvSpPr>
          <p:cNvPr id="3" name="Content Placeholder 2"/>
          <p:cNvSpPr>
            <a:spLocks noGrp="1"/>
          </p:cNvSpPr>
          <p:nvPr>
            <p:ph idx="1"/>
          </p:nvPr>
        </p:nvSpPr>
        <p:spPr>
          <a:xfrm>
            <a:off x="498474" y="1384300"/>
            <a:ext cx="7556313" cy="5080000"/>
          </a:xfrm>
        </p:spPr>
        <p:txBody>
          <a:bodyPr>
            <a:normAutofit/>
          </a:bodyPr>
          <a:lstStyle/>
          <a:p>
            <a:pPr>
              <a:buFont typeface="Wingdings" charset="2"/>
              <a:buChar char="ü"/>
            </a:pPr>
            <a:r>
              <a:rPr lang="en-US" sz="2400" dirty="0" smtClean="0"/>
              <a:t>Focus on strengths and abilities</a:t>
            </a:r>
          </a:p>
          <a:p>
            <a:pPr>
              <a:buFont typeface="Wingdings" charset="2"/>
              <a:buChar char="ü"/>
            </a:pPr>
            <a:r>
              <a:rPr lang="en-US" sz="2400" dirty="0" smtClean="0"/>
              <a:t>Acknowledge effort and improvements</a:t>
            </a:r>
          </a:p>
          <a:p>
            <a:pPr>
              <a:buFont typeface="Wingdings" charset="2"/>
              <a:buChar char="ü"/>
            </a:pPr>
            <a:r>
              <a:rPr lang="en-US" sz="2400" dirty="0" smtClean="0"/>
              <a:t>Make every effort to eliminate criticism</a:t>
            </a:r>
          </a:p>
          <a:p>
            <a:pPr>
              <a:buFont typeface="Wingdings" charset="2"/>
              <a:buChar char="ü"/>
            </a:pPr>
            <a:r>
              <a:rPr lang="en-US" sz="2400" dirty="0" smtClean="0"/>
              <a:t>Accept the student’s feelings. Truly listen to students</a:t>
            </a:r>
          </a:p>
          <a:p>
            <a:pPr>
              <a:buFont typeface="Wingdings" charset="2"/>
              <a:buChar char="ü"/>
            </a:pPr>
            <a:r>
              <a:rPr lang="en-US" sz="2400" dirty="0" smtClean="0"/>
              <a:t>Recognize contributions</a:t>
            </a:r>
          </a:p>
          <a:p>
            <a:pPr>
              <a:buFont typeface="Wingdings" charset="2"/>
              <a:buChar char="ü"/>
            </a:pPr>
            <a:r>
              <a:rPr lang="en-US" sz="2400" dirty="0" smtClean="0"/>
              <a:t>Show faith in the child</a:t>
            </a:r>
          </a:p>
          <a:p>
            <a:pPr>
              <a:buFont typeface="Wingdings" charset="2"/>
              <a:buChar char="ü"/>
            </a:pPr>
            <a:r>
              <a:rPr lang="en-US" sz="2400" dirty="0" smtClean="0"/>
              <a:t>Encourage the child to self-assess</a:t>
            </a:r>
          </a:p>
          <a:p>
            <a:pPr marL="0" indent="0">
              <a:buNone/>
            </a:pPr>
            <a:endParaRPr lang="en-US" dirty="0" smtClean="0"/>
          </a:p>
        </p:txBody>
      </p:sp>
    </p:spTree>
    <p:extLst>
      <p:ext uri="{BB962C8B-B14F-4D97-AF65-F5344CB8AC3E}">
        <p14:creationId xmlns:p14="http://schemas.microsoft.com/office/powerpoint/2010/main" val="4183344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Encouragement Continued</a:t>
            </a:r>
            <a:endParaRPr lang="en-US" dirty="0"/>
          </a:p>
        </p:txBody>
      </p:sp>
      <p:sp>
        <p:nvSpPr>
          <p:cNvPr id="3" name="Content Placeholder 2"/>
          <p:cNvSpPr>
            <a:spLocks noGrp="1"/>
          </p:cNvSpPr>
          <p:nvPr>
            <p:ph idx="1"/>
          </p:nvPr>
        </p:nvSpPr>
        <p:spPr>
          <a:xfrm>
            <a:off x="498474" y="1445846"/>
            <a:ext cx="7727218" cy="6193692"/>
          </a:xfrm>
        </p:spPr>
        <p:txBody>
          <a:bodyPr>
            <a:noAutofit/>
          </a:bodyPr>
          <a:lstStyle/>
          <a:p>
            <a:pPr>
              <a:buFont typeface="Wingdings" charset="2"/>
              <a:buChar char="ü"/>
            </a:pPr>
            <a:r>
              <a:rPr lang="en-US" sz="2800" dirty="0" smtClean="0"/>
              <a:t>Don’t feel sorry for the child</a:t>
            </a:r>
          </a:p>
          <a:p>
            <a:pPr>
              <a:buFont typeface="Wingdings" charset="2"/>
              <a:buChar char="ü"/>
            </a:pPr>
            <a:r>
              <a:rPr lang="en-US" sz="2800" dirty="0" smtClean="0"/>
              <a:t>Don’t praise the child</a:t>
            </a:r>
          </a:p>
          <a:p>
            <a:pPr>
              <a:buFont typeface="Wingdings" charset="2"/>
              <a:buChar char="ü"/>
            </a:pPr>
            <a:r>
              <a:rPr lang="en-US" sz="2800" dirty="0" smtClean="0"/>
              <a:t>Avoid bribery to control</a:t>
            </a:r>
          </a:p>
          <a:p>
            <a:pPr>
              <a:buFont typeface="Wingdings" charset="2"/>
              <a:buChar char="ü"/>
            </a:pPr>
            <a:r>
              <a:rPr lang="en-US" sz="2800" dirty="0" smtClean="0"/>
              <a:t>Instill “The Courage to be imperfect.”</a:t>
            </a:r>
          </a:p>
          <a:p>
            <a:pPr>
              <a:buFont typeface="Wingdings" charset="2"/>
              <a:buChar char="ü"/>
            </a:pPr>
            <a:r>
              <a:rPr lang="en-US" sz="2800" dirty="0"/>
              <a:t> </a:t>
            </a:r>
            <a:r>
              <a:rPr lang="en-US" sz="2800" dirty="0" smtClean="0"/>
              <a:t>Look for opportunities to develop empathy</a:t>
            </a:r>
          </a:p>
          <a:p>
            <a:pPr>
              <a:buFont typeface="Wingdings" charset="2"/>
              <a:buChar char="ü"/>
            </a:pPr>
            <a:r>
              <a:rPr lang="en-US" sz="2800" dirty="0" smtClean="0"/>
              <a:t>Don’t be to helpful, but provide scaffolding to assist</a:t>
            </a:r>
          </a:p>
          <a:p>
            <a:pPr>
              <a:buFont typeface="Wingdings" charset="2"/>
              <a:buChar char="ü"/>
            </a:pPr>
            <a:r>
              <a:rPr lang="en-US" sz="2800" dirty="0" smtClean="0"/>
              <a:t>Teach kids to ‘care about the cares of others.’</a:t>
            </a:r>
            <a:endParaRPr lang="en-US" sz="2800" dirty="0"/>
          </a:p>
        </p:txBody>
      </p:sp>
    </p:spTree>
    <p:extLst>
      <p:ext uri="{BB962C8B-B14F-4D97-AF65-F5344CB8AC3E}">
        <p14:creationId xmlns:p14="http://schemas.microsoft.com/office/powerpoint/2010/main" val="2327120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IS REDUCED WHEN</a:t>
            </a:r>
            <a:endParaRPr lang="en-US" dirty="0"/>
          </a:p>
        </p:txBody>
      </p:sp>
      <p:sp>
        <p:nvSpPr>
          <p:cNvPr id="3" name="Content Placeholder 2"/>
          <p:cNvSpPr>
            <a:spLocks noGrp="1"/>
          </p:cNvSpPr>
          <p:nvPr>
            <p:ph idx="1"/>
          </p:nvPr>
        </p:nvSpPr>
        <p:spPr/>
        <p:txBody>
          <a:bodyPr>
            <a:noAutofit/>
          </a:bodyPr>
          <a:lstStyle/>
          <a:p>
            <a:pPr marL="0" indent="0">
              <a:buNone/>
            </a:pPr>
            <a:r>
              <a:rPr lang="en-US" sz="4000" dirty="0" smtClean="0"/>
              <a:t>EVERY CHILD IS:</a:t>
            </a:r>
            <a:endParaRPr lang="en-US" sz="4000" dirty="0"/>
          </a:p>
          <a:p>
            <a:r>
              <a:rPr lang="en-US" sz="4000" dirty="0" smtClean="0"/>
              <a:t>CONNECTED</a:t>
            </a:r>
          </a:p>
          <a:p>
            <a:r>
              <a:rPr lang="en-US" sz="4000" dirty="0" smtClean="0"/>
              <a:t>CONTRIBUTING</a:t>
            </a:r>
          </a:p>
          <a:p>
            <a:r>
              <a:rPr lang="en-US" sz="4000" dirty="0" smtClean="0"/>
              <a:t>CAPABILE </a:t>
            </a:r>
            <a:endParaRPr lang="en-US" sz="4000" dirty="0"/>
          </a:p>
        </p:txBody>
      </p:sp>
      <p:pic>
        <p:nvPicPr>
          <p:cNvPr id="4" name="Picture 3" descr="heart_hands_iStock_000015699096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920" y="3149600"/>
            <a:ext cx="3150980" cy="2721973"/>
          </a:xfrm>
          <a:prstGeom prst="rect">
            <a:avLst/>
          </a:prstGeom>
        </p:spPr>
      </p:pic>
    </p:spTree>
    <p:extLst>
      <p:ext uri="{BB962C8B-B14F-4D97-AF65-F5344CB8AC3E}">
        <p14:creationId xmlns:p14="http://schemas.microsoft.com/office/powerpoint/2010/main" val="3550342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Mechanism</a:t>
            </a:r>
            <a:endParaRPr lang="en-US" dirty="0"/>
          </a:p>
        </p:txBody>
      </p:sp>
      <p:sp>
        <p:nvSpPr>
          <p:cNvPr id="3" name="Content Placeholder 2"/>
          <p:cNvSpPr>
            <a:spLocks noGrp="1"/>
          </p:cNvSpPr>
          <p:nvPr>
            <p:ph idx="1"/>
          </p:nvPr>
        </p:nvSpPr>
        <p:spPr/>
        <p:txBody>
          <a:bodyPr>
            <a:normAutofit/>
          </a:bodyPr>
          <a:lstStyle/>
          <a:p>
            <a:pPr lvl="2"/>
            <a:r>
              <a:rPr lang="en-US" sz="4000" dirty="0" smtClean="0"/>
              <a:t>It the situation is deemed safe, then the Safety Mechanism is triggered. (Love without Fear) which allows the student to sustain focus.</a:t>
            </a:r>
            <a:endParaRPr lang="en-US" sz="4000" dirty="0"/>
          </a:p>
        </p:txBody>
      </p:sp>
    </p:spTree>
    <p:extLst>
      <p:ext uri="{BB962C8B-B14F-4D97-AF65-F5344CB8AC3E}">
        <p14:creationId xmlns:p14="http://schemas.microsoft.com/office/powerpoint/2010/main" val="1428025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Self-regulation</a:t>
            </a:r>
            <a:endParaRPr lang="en-US" dirty="0"/>
          </a:p>
        </p:txBody>
      </p:sp>
      <p:sp>
        <p:nvSpPr>
          <p:cNvPr id="3" name="Content Placeholder 2"/>
          <p:cNvSpPr>
            <a:spLocks noGrp="1"/>
          </p:cNvSpPr>
          <p:nvPr>
            <p:ph idx="1"/>
          </p:nvPr>
        </p:nvSpPr>
        <p:spPr>
          <a:xfrm>
            <a:off x="498474" y="1600200"/>
            <a:ext cx="7556313" cy="4144963"/>
          </a:xfrm>
        </p:spPr>
        <p:txBody>
          <a:bodyPr>
            <a:normAutofit/>
          </a:bodyPr>
          <a:lstStyle/>
          <a:p>
            <a:r>
              <a:rPr lang="en-US" sz="3200" dirty="0" smtClean="0"/>
              <a:t>“</a:t>
            </a:r>
            <a:r>
              <a:rPr lang="en-US" sz="3600" dirty="0" smtClean="0"/>
              <a:t>The better a child can stay calmly focused and alert, the better he integrates the diverse information coming in from his different senses, assimilates it, and sequences his thoughts and actions.</a:t>
            </a:r>
            <a:r>
              <a:rPr lang="en-US" sz="3200" dirty="0" smtClean="0"/>
              <a:t>” </a:t>
            </a:r>
            <a:endParaRPr lang="en-US" sz="3200" dirty="0"/>
          </a:p>
        </p:txBody>
      </p:sp>
    </p:spTree>
    <p:extLst>
      <p:ext uri="{BB962C8B-B14F-4D97-AF65-F5344CB8AC3E}">
        <p14:creationId xmlns:p14="http://schemas.microsoft.com/office/powerpoint/2010/main" val="2774687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AND MEDITATION</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Mindfulness Techniques take the attention to the present moment and away from the Future were anxiety lives. Produces theta waves in the brain</a:t>
            </a:r>
          </a:p>
          <a:p>
            <a:pPr marL="0" indent="0">
              <a:buNone/>
            </a:pPr>
            <a:r>
              <a:rPr lang="en-US" sz="3200" dirty="0" smtClean="0"/>
              <a:t>Meditation, TM in particular produces deep rest which dissolves deep </a:t>
            </a:r>
            <a:br>
              <a:rPr lang="en-US" sz="3200" dirty="0" smtClean="0"/>
            </a:br>
            <a:r>
              <a:rPr lang="en-US" sz="3200" dirty="0" smtClean="0"/>
              <a:t>rooted stress and strain.  </a:t>
            </a:r>
            <a:br>
              <a:rPr lang="en-US" sz="3200" dirty="0" smtClean="0"/>
            </a:br>
            <a:r>
              <a:rPr lang="en-US" sz="3200" dirty="0" smtClean="0"/>
              <a:t>Produces Alpha waves.</a:t>
            </a:r>
          </a:p>
          <a:p>
            <a:pPr marL="0" indent="0">
              <a:buNone/>
            </a:pPr>
            <a:endParaRPr lang="en-US" sz="3200" dirty="0"/>
          </a:p>
        </p:txBody>
      </p:sp>
      <p:pic>
        <p:nvPicPr>
          <p:cNvPr id="4" name="Picture 3"/>
          <p:cNvPicPr>
            <a:picLocks noChangeAspect="1"/>
          </p:cNvPicPr>
          <p:nvPr/>
        </p:nvPicPr>
        <p:blipFill>
          <a:blip r:embed="rId2"/>
          <a:stretch>
            <a:fillRect/>
          </a:stretch>
        </p:blipFill>
        <p:spPr>
          <a:xfrm>
            <a:off x="6982127" y="4762500"/>
            <a:ext cx="2161873" cy="2095500"/>
          </a:xfrm>
          <a:prstGeom prst="rect">
            <a:avLst/>
          </a:prstGeom>
        </p:spPr>
      </p:pic>
    </p:spTree>
    <p:extLst>
      <p:ext uri="{BB962C8B-B14F-4D97-AF65-F5344CB8AC3E}">
        <p14:creationId xmlns:p14="http://schemas.microsoft.com/office/powerpoint/2010/main" val="3796666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Unhelpful Ways of Dealing with Anxiety in Children</a:t>
            </a:r>
            <a:endParaRPr lang="en-US" dirty="0"/>
          </a:p>
        </p:txBody>
      </p:sp>
      <p:sp>
        <p:nvSpPr>
          <p:cNvPr id="3" name="Content Placeholder 2"/>
          <p:cNvSpPr>
            <a:spLocks noGrp="1"/>
          </p:cNvSpPr>
          <p:nvPr>
            <p:ph idx="1"/>
          </p:nvPr>
        </p:nvSpPr>
        <p:spPr>
          <a:xfrm>
            <a:off x="0" y="1777999"/>
            <a:ext cx="8733692" cy="5236309"/>
          </a:xfrm>
        </p:spPr>
        <p:txBody>
          <a:bodyPr>
            <a:normAutofit fontScale="85000" lnSpcReduction="10000"/>
          </a:bodyPr>
          <a:lstStyle/>
          <a:p>
            <a:r>
              <a:rPr lang="en-US" sz="3200" dirty="0" smtClean="0"/>
              <a:t>Providing too much or too little reassurance.  “everything will be alright”, “nothing to be afraid of” The more assurance you give the more they want. </a:t>
            </a:r>
          </a:p>
          <a:p>
            <a:r>
              <a:rPr lang="en-US" sz="3200" dirty="0" smtClean="0"/>
              <a:t>Being too Directive: Micro-managing, taking over and directing the child. </a:t>
            </a:r>
          </a:p>
          <a:p>
            <a:r>
              <a:rPr lang="en-US" sz="3200" dirty="0" smtClean="0"/>
              <a:t>Permitting or Encouraging Avoidance: As long as children continue to avoid they won’t overcome their anxiety</a:t>
            </a:r>
          </a:p>
          <a:p>
            <a:r>
              <a:rPr lang="en-US" sz="3200" dirty="0" smtClean="0"/>
              <a:t>Becoming Impatient with Your Child:  It is too easy to become impatient and frustrated with an anxious child.</a:t>
            </a:r>
            <a:endParaRPr lang="en-US" sz="3200" dirty="0"/>
          </a:p>
        </p:txBody>
      </p:sp>
    </p:spTree>
    <p:extLst>
      <p:ext uri="{BB962C8B-B14F-4D97-AF65-F5344CB8AC3E}">
        <p14:creationId xmlns:p14="http://schemas.microsoft.com/office/powerpoint/2010/main" val="4169601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Seven Habits of External Control that Destroy Relationships</a:t>
            </a:r>
            <a:endParaRPr lang="en-US" sz="3200" dirty="0"/>
          </a:p>
        </p:txBody>
      </p:sp>
      <p:sp>
        <p:nvSpPr>
          <p:cNvPr id="3" name="Content Placeholder 2"/>
          <p:cNvSpPr>
            <a:spLocks noGrp="1"/>
          </p:cNvSpPr>
          <p:nvPr>
            <p:ph idx="1"/>
          </p:nvPr>
        </p:nvSpPr>
        <p:spPr>
          <a:xfrm>
            <a:off x="498474" y="1981200"/>
            <a:ext cx="7556313" cy="4740031"/>
          </a:xfrm>
        </p:spPr>
        <p:txBody>
          <a:bodyPr>
            <a:normAutofit fontScale="92500" lnSpcReduction="20000"/>
          </a:bodyPr>
          <a:lstStyle/>
          <a:p>
            <a:r>
              <a:rPr lang="en-US" sz="3200" dirty="0" smtClean="0"/>
              <a:t>Blaming</a:t>
            </a:r>
          </a:p>
          <a:p>
            <a:r>
              <a:rPr lang="en-US" sz="3200" dirty="0" smtClean="0"/>
              <a:t>Complaining</a:t>
            </a:r>
          </a:p>
          <a:p>
            <a:r>
              <a:rPr lang="en-US" sz="3200" dirty="0" smtClean="0"/>
              <a:t>Criticizing</a:t>
            </a:r>
          </a:p>
          <a:p>
            <a:r>
              <a:rPr lang="en-US" sz="3200" dirty="0" smtClean="0"/>
              <a:t>Nagging</a:t>
            </a:r>
          </a:p>
          <a:p>
            <a:pPr>
              <a:buFont typeface="Wingdings" charset="2"/>
              <a:buChar char="§"/>
            </a:pPr>
            <a:r>
              <a:rPr lang="en-US" sz="3200" dirty="0" smtClean="0"/>
              <a:t>Threatening</a:t>
            </a:r>
          </a:p>
          <a:p>
            <a:r>
              <a:rPr lang="en-US" sz="3200" dirty="0" smtClean="0"/>
              <a:t>Punishing</a:t>
            </a:r>
          </a:p>
          <a:p>
            <a:r>
              <a:rPr lang="en-US" sz="3200" dirty="0" smtClean="0"/>
              <a:t>REWARDING TO CONTROL </a:t>
            </a:r>
          </a:p>
          <a:p>
            <a:pPr marL="1149350" lvl="5" indent="0">
              <a:buNone/>
            </a:pPr>
            <a:r>
              <a:rPr lang="en-US" dirty="0" smtClean="0"/>
              <a:t>					William Glasser</a:t>
            </a:r>
            <a:endParaRPr lang="en-US" dirty="0"/>
          </a:p>
        </p:txBody>
      </p:sp>
      <p:pic>
        <p:nvPicPr>
          <p:cNvPr id="4" name="Picture 3"/>
          <p:cNvPicPr>
            <a:picLocks noChangeAspect="1"/>
          </p:cNvPicPr>
          <p:nvPr/>
        </p:nvPicPr>
        <p:blipFill>
          <a:blip r:embed="rId2"/>
          <a:stretch>
            <a:fillRect/>
          </a:stretch>
        </p:blipFill>
        <p:spPr>
          <a:xfrm>
            <a:off x="4000500" y="2260599"/>
            <a:ext cx="4241800" cy="2822725"/>
          </a:xfrm>
          <a:prstGeom prst="rect">
            <a:avLst/>
          </a:prstGeom>
        </p:spPr>
      </p:pic>
    </p:spTree>
    <p:extLst>
      <p:ext uri="{BB962C8B-B14F-4D97-AF65-F5344CB8AC3E}">
        <p14:creationId xmlns:p14="http://schemas.microsoft.com/office/powerpoint/2010/main" val="373424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06188"/>
            <a:ext cx="7556313" cy="1116106"/>
          </a:xfrm>
        </p:spPr>
        <p:txBody>
          <a:bodyPr/>
          <a:lstStyle/>
          <a:p>
            <a:r>
              <a:rPr lang="en-US" dirty="0" smtClean="0"/>
              <a:t>Thinking behind Anxiety</a:t>
            </a:r>
            <a:endParaRPr lang="en-US" dirty="0"/>
          </a:p>
        </p:txBody>
      </p:sp>
      <p:sp>
        <p:nvSpPr>
          <p:cNvPr id="3" name="Content Placeholder 2"/>
          <p:cNvSpPr>
            <a:spLocks noGrp="1"/>
          </p:cNvSpPr>
          <p:nvPr>
            <p:ph idx="1"/>
          </p:nvPr>
        </p:nvSpPr>
        <p:spPr>
          <a:xfrm>
            <a:off x="278146" y="1143000"/>
            <a:ext cx="7941742" cy="4978400"/>
          </a:xfrm>
        </p:spPr>
        <p:txBody>
          <a:bodyPr>
            <a:normAutofit fontScale="70000" lnSpcReduction="20000"/>
          </a:bodyPr>
          <a:lstStyle/>
          <a:p>
            <a:r>
              <a:rPr lang="en-US" sz="2800" dirty="0" smtClean="0"/>
              <a:t>That others have standards I can’t meet</a:t>
            </a:r>
          </a:p>
          <a:p>
            <a:r>
              <a:rPr lang="en-US" sz="2800" dirty="0" smtClean="0"/>
              <a:t>The GAP between personal expectation and expectation prior to the event. (perfectionionist)</a:t>
            </a:r>
          </a:p>
          <a:p>
            <a:r>
              <a:rPr lang="en-US" sz="2800" dirty="0" smtClean="0"/>
              <a:t>Wanting to know the outcome before the event.</a:t>
            </a:r>
          </a:p>
          <a:p>
            <a:pPr marL="0" indent="0">
              <a:buNone/>
            </a:pPr>
            <a:endParaRPr lang="en-US" sz="2800" dirty="0" smtClean="0"/>
          </a:p>
          <a:p>
            <a:pPr marL="0" indent="0">
              <a:buNone/>
            </a:pPr>
            <a:r>
              <a:rPr lang="en-US" sz="2800" b="1" dirty="0" smtClean="0"/>
              <a:t>             Fear is at the root of anxiety.</a:t>
            </a:r>
          </a:p>
          <a:p>
            <a:pPr marL="0" indent="0">
              <a:buNone/>
            </a:pPr>
            <a:endParaRPr lang="en-US" sz="2800" b="1" dirty="0" smtClean="0"/>
          </a:p>
          <a:p>
            <a:pPr marL="0" indent="0">
              <a:buNone/>
            </a:pPr>
            <a:endParaRPr lang="en-US" sz="2800" b="1" dirty="0" smtClean="0"/>
          </a:p>
          <a:p>
            <a:r>
              <a:rPr lang="en-US" sz="2800" dirty="0" smtClean="0"/>
              <a:t>Fear is a mistaken thought that you can’t handle a situation.  </a:t>
            </a:r>
          </a:p>
          <a:p>
            <a:r>
              <a:rPr lang="en-US" sz="2800" dirty="0" smtClean="0"/>
              <a:t>Turning the situation into an irrational thought,</a:t>
            </a:r>
            <a:br>
              <a:rPr lang="en-US" sz="2800" dirty="0" smtClean="0"/>
            </a:br>
            <a:r>
              <a:rPr lang="en-US" sz="2800" dirty="0" smtClean="0"/>
              <a:t> “I must or I should be able to ……….”</a:t>
            </a:r>
          </a:p>
          <a:p>
            <a:pPr marL="0" indent="0">
              <a:buNone/>
            </a:pPr>
            <a:endParaRPr lang="en-US" dirty="0"/>
          </a:p>
        </p:txBody>
      </p:sp>
      <p:pic>
        <p:nvPicPr>
          <p:cNvPr id="5" name="Picture 4" descr="scare-k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641600"/>
            <a:ext cx="3124200" cy="2251332"/>
          </a:xfrm>
          <a:prstGeom prst="rect">
            <a:avLst/>
          </a:prstGeom>
        </p:spPr>
      </p:pic>
    </p:spTree>
    <p:extLst>
      <p:ext uri="{BB962C8B-B14F-4D97-AF65-F5344CB8AC3E}">
        <p14:creationId xmlns:p14="http://schemas.microsoft.com/office/powerpoint/2010/main" val="146166914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pic>
        <p:nvPicPr>
          <p:cNvPr id="11" name="Picture 10"/>
          <p:cNvPicPr>
            <a:picLocks noChangeAspect="1"/>
          </p:cNvPicPr>
          <p:nvPr/>
        </p:nvPicPr>
        <p:blipFill>
          <a:blip r:embed="rId2"/>
          <a:stretch>
            <a:fillRect/>
          </a:stretch>
        </p:blipFill>
        <p:spPr>
          <a:xfrm>
            <a:off x="2781300" y="1765299"/>
            <a:ext cx="3835400" cy="4757085"/>
          </a:xfrm>
          <a:prstGeom prst="rect">
            <a:avLst/>
          </a:prstGeom>
        </p:spPr>
      </p:pic>
    </p:spTree>
    <p:extLst>
      <p:ext uri="{BB962C8B-B14F-4D97-AF65-F5344CB8AC3E}">
        <p14:creationId xmlns:p14="http://schemas.microsoft.com/office/powerpoint/2010/main" val="4263737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THANK YOU!</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	</a:t>
            </a:r>
          </a:p>
          <a:p>
            <a:pPr marL="0" indent="0">
              <a:buNone/>
            </a:pPr>
            <a:r>
              <a:rPr lang="en-US" sz="2800" dirty="0" smtClean="0"/>
              <a:t>You can download this Power Point at: </a:t>
            </a:r>
          </a:p>
          <a:p>
            <a:pPr marL="0" indent="0">
              <a:buNone/>
            </a:pPr>
            <a:r>
              <a:rPr lang="en-US" sz="2800" dirty="0" smtClean="0">
                <a:hlinkClick r:id="rId2"/>
              </a:rPr>
              <a:t>www.adlercentre.ca</a:t>
            </a:r>
            <a:r>
              <a:rPr lang="en-US" sz="2800" dirty="0" smtClean="0"/>
              <a:t> OR</a:t>
            </a:r>
          </a:p>
          <a:p>
            <a:pPr marL="0" indent="0">
              <a:buNone/>
            </a:pPr>
            <a:r>
              <a:rPr lang="en-US" sz="2800" dirty="0" smtClean="0"/>
              <a:t>Email:</a:t>
            </a:r>
            <a:r>
              <a:rPr lang="en-US" sz="2800" dirty="0"/>
              <a:t> </a:t>
            </a:r>
            <a:r>
              <a:rPr lang="en-US" sz="2800" dirty="0" smtClean="0"/>
              <a:t>    </a:t>
            </a:r>
            <a:r>
              <a:rPr lang="en-US" sz="3200" b="1" dirty="0" smtClean="0">
                <a:hlinkClick r:id="rId3"/>
              </a:rPr>
              <a:t>apabc@adler.bc.ca</a:t>
            </a:r>
            <a:endParaRPr lang="en-US" sz="3200" b="1" dirty="0" smtClean="0"/>
          </a:p>
          <a:p>
            <a:pPr marL="0" indent="0">
              <a:buNone/>
            </a:pPr>
            <a:endParaRPr lang="en-US" sz="3200" b="1" dirty="0"/>
          </a:p>
          <a:p>
            <a:pPr marL="0" indent="0">
              <a:buNone/>
            </a:pPr>
            <a:r>
              <a:rPr lang="en-US" sz="3200" b="1" dirty="0" err="1" smtClean="0"/>
              <a:t>AnxietyBC</a:t>
            </a:r>
            <a:r>
              <a:rPr lang="en-US" sz="3200" b="1" dirty="0"/>
              <a:t>:</a:t>
            </a:r>
            <a:r>
              <a:rPr lang="en-US" sz="3200" b="1" dirty="0" smtClean="0"/>
              <a:t> </a:t>
            </a:r>
            <a:r>
              <a:rPr lang="en-US" sz="3200" dirty="0" smtClean="0"/>
              <a:t>a useful website</a:t>
            </a:r>
          </a:p>
        </p:txBody>
      </p:sp>
    </p:spTree>
    <p:extLst>
      <p:ext uri="{BB962C8B-B14F-4D97-AF65-F5344CB8AC3E}">
        <p14:creationId xmlns:p14="http://schemas.microsoft.com/office/powerpoint/2010/main" val="385639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don’t think I am able to do it.”</a:t>
            </a:r>
            <a:endParaRPr lang="en-US" dirty="0"/>
          </a:p>
        </p:txBody>
      </p:sp>
      <p:pic>
        <p:nvPicPr>
          <p:cNvPr id="4" name="Content Placeholder 3" descr="MP900430489.JPG"/>
          <p:cNvPicPr>
            <a:picLocks noGrp="1" noChangeAspect="1"/>
          </p:cNvPicPr>
          <p:nvPr>
            <p:ph idx="1"/>
          </p:nvPr>
        </p:nvPicPr>
        <p:blipFill>
          <a:blip r:embed="rId2">
            <a:extLst>
              <a:ext uri="{28A0092B-C50C-407E-A947-70E740481C1C}">
                <a14:useLocalDpi xmlns:a14="http://schemas.microsoft.com/office/drawing/2010/main" val="0"/>
              </a:ext>
            </a:extLst>
          </a:blip>
          <a:srcRect t="22574" b="22574"/>
          <a:stretch>
            <a:fillRect/>
          </a:stretch>
        </p:blipFill>
        <p:spPr/>
      </p:pic>
    </p:spTree>
    <p:extLst>
      <p:ext uri="{BB962C8B-B14F-4D97-AF65-F5344CB8AC3E}">
        <p14:creationId xmlns:p14="http://schemas.microsoft.com/office/powerpoint/2010/main" val="31401237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Anxiety</a:t>
            </a:r>
            <a:br>
              <a:rPr lang="en-US" dirty="0" smtClean="0"/>
            </a:br>
            <a:endParaRPr lang="en-US" dirty="0"/>
          </a:p>
        </p:txBody>
      </p:sp>
      <p:sp>
        <p:nvSpPr>
          <p:cNvPr id="3" name="Content Placeholder 2"/>
          <p:cNvSpPr>
            <a:spLocks noGrp="1"/>
          </p:cNvSpPr>
          <p:nvPr>
            <p:ph idx="1"/>
          </p:nvPr>
        </p:nvSpPr>
        <p:spPr>
          <a:xfrm>
            <a:off x="322628" y="2106246"/>
            <a:ext cx="8430603" cy="4517292"/>
          </a:xfrm>
        </p:spPr>
        <p:txBody>
          <a:bodyPr>
            <a:normAutofit fontScale="47500" lnSpcReduction="20000"/>
          </a:bodyPr>
          <a:lstStyle/>
          <a:p>
            <a:pPr marL="0" indent="0">
              <a:buNone/>
            </a:pPr>
            <a:r>
              <a:rPr lang="en-US" sz="5800" b="1" dirty="0" smtClean="0"/>
              <a:t>General Anxiety Disorder</a:t>
            </a:r>
            <a:r>
              <a:rPr lang="en-US" sz="5800" dirty="0"/>
              <a:t>:</a:t>
            </a:r>
            <a:r>
              <a:rPr lang="en-US" sz="5800" dirty="0" smtClean="0"/>
              <a:t> out of the blue, </a:t>
            </a:r>
            <a:r>
              <a:rPr lang="en-US" sz="5800" dirty="0"/>
              <a:t/>
            </a:r>
            <a:br>
              <a:rPr lang="en-US" sz="5800" dirty="0"/>
            </a:br>
            <a:r>
              <a:rPr lang="en-US" sz="5800" dirty="0" smtClean="0"/>
              <a:t>can seriously hamper school work, social relationships, daily life</a:t>
            </a:r>
          </a:p>
          <a:p>
            <a:pPr marL="0" indent="0">
              <a:buNone/>
            </a:pPr>
            <a:endParaRPr lang="en-US" sz="5800" dirty="0" smtClean="0"/>
          </a:p>
          <a:p>
            <a:pPr marL="0" indent="0">
              <a:buNone/>
            </a:pPr>
            <a:r>
              <a:rPr lang="en-US" sz="5800" b="1" dirty="0" smtClean="0"/>
              <a:t>Obsessive-Compulsive Disorder: </a:t>
            </a:r>
            <a:r>
              <a:rPr lang="en-US" sz="5800" dirty="0" smtClean="0"/>
              <a:t>Also a debilitating anxiety.  Negative repetitive thoughts</a:t>
            </a:r>
          </a:p>
          <a:p>
            <a:pPr marL="0" indent="0">
              <a:buNone/>
            </a:pPr>
            <a:endParaRPr lang="en-US" sz="5800" dirty="0" smtClean="0"/>
          </a:p>
          <a:p>
            <a:pPr marL="0" indent="0">
              <a:buNone/>
            </a:pPr>
            <a:r>
              <a:rPr lang="en-US" sz="5800" b="1" dirty="0" smtClean="0"/>
              <a:t>Panic Disorder: </a:t>
            </a:r>
            <a:r>
              <a:rPr lang="en-US" sz="5800" dirty="0" smtClean="0"/>
              <a:t>panic attacks, overpowering fear,</a:t>
            </a:r>
            <a:r>
              <a:rPr lang="en-US" sz="5800" dirty="0"/>
              <a:t/>
            </a:r>
            <a:br>
              <a:rPr lang="en-US" sz="5800" dirty="0"/>
            </a:br>
            <a:r>
              <a:rPr lang="en-US" sz="5800" dirty="0" smtClean="0"/>
              <a:t>fear of it happening again. </a:t>
            </a:r>
          </a:p>
          <a:p>
            <a:pPr marL="0" indent="0">
              <a:buNone/>
            </a:pPr>
            <a:endParaRPr lang="en-US" dirty="0"/>
          </a:p>
        </p:txBody>
      </p:sp>
    </p:spTree>
    <p:extLst>
      <p:ext uri="{BB962C8B-B14F-4D97-AF65-F5344CB8AC3E}">
        <p14:creationId xmlns:p14="http://schemas.microsoft.com/office/powerpoint/2010/main" val="97039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Phobias</a:t>
            </a:r>
            <a:endParaRPr lang="en-US" dirty="0"/>
          </a:p>
        </p:txBody>
      </p:sp>
      <p:sp>
        <p:nvSpPr>
          <p:cNvPr id="3" name="Content Placeholder 2"/>
          <p:cNvSpPr>
            <a:spLocks noGrp="1"/>
          </p:cNvSpPr>
          <p:nvPr>
            <p:ph idx="1"/>
          </p:nvPr>
        </p:nvSpPr>
        <p:spPr>
          <a:xfrm>
            <a:off x="498474" y="1074615"/>
            <a:ext cx="8293834" cy="5587999"/>
          </a:xfrm>
        </p:spPr>
        <p:txBody>
          <a:bodyPr>
            <a:normAutofit/>
          </a:bodyPr>
          <a:lstStyle/>
          <a:p>
            <a:r>
              <a:rPr lang="en-US" sz="2800" dirty="0" smtClean="0"/>
              <a:t>Unrealistic and intense fear of; </a:t>
            </a:r>
            <a:r>
              <a:rPr lang="en-US" sz="2800" dirty="0"/>
              <a:t/>
            </a:r>
            <a:br>
              <a:rPr lang="en-US" sz="2800" dirty="0"/>
            </a:br>
            <a:r>
              <a:rPr lang="en-US" sz="2800" dirty="0" smtClean="0"/>
              <a:t>snakes,  spiders, or open spaces</a:t>
            </a:r>
          </a:p>
          <a:p>
            <a:r>
              <a:rPr lang="en-US" sz="2800" dirty="0" smtClean="0"/>
              <a:t>Social Phobias: an excessive fear of specific object or situation that is not harmful normally</a:t>
            </a:r>
          </a:p>
          <a:p>
            <a:r>
              <a:rPr lang="en-US" sz="2800" dirty="0" smtClean="0"/>
              <a:t>Agoraphobia: students do not participate in social situations</a:t>
            </a:r>
          </a:p>
          <a:p>
            <a:r>
              <a:rPr lang="en-US" sz="2800" dirty="0" smtClean="0"/>
              <a:t>Posttraumatic Stress Disorder: a traumatic event</a:t>
            </a:r>
          </a:p>
          <a:p>
            <a:r>
              <a:rPr lang="en-US" sz="2800" dirty="0" smtClean="0"/>
              <a:t>Separation Anxiety Disorder: normal for preschoolers, tends to fade with time.</a:t>
            </a:r>
          </a:p>
          <a:p>
            <a:pPr marL="0" indent="0">
              <a:buNone/>
            </a:pPr>
            <a:endParaRPr lang="en-US" dirty="0"/>
          </a:p>
        </p:txBody>
      </p:sp>
      <p:pic>
        <p:nvPicPr>
          <p:cNvPr id="4" name="Picture 3" descr="Phobia-Symptom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39700"/>
            <a:ext cx="2781166" cy="1890162"/>
          </a:xfrm>
          <a:prstGeom prst="rect">
            <a:avLst/>
          </a:prstGeom>
        </p:spPr>
      </p:pic>
    </p:spTree>
    <p:extLst>
      <p:ext uri="{BB962C8B-B14F-4D97-AF65-F5344CB8AC3E}">
        <p14:creationId xmlns:p14="http://schemas.microsoft.com/office/powerpoint/2010/main" val="145867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ADLER SAYS: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sz="4400" dirty="0" smtClean="0"/>
          </a:p>
          <a:p>
            <a:pPr marL="0" indent="0">
              <a:buNone/>
            </a:pPr>
            <a:r>
              <a:rPr lang="en-US" sz="4400" dirty="0" smtClean="0"/>
              <a:t>“The purpose of life is not perfection but wholeness”</a:t>
            </a:r>
            <a:endParaRPr lang="en-US" sz="4400" dirty="0"/>
          </a:p>
        </p:txBody>
      </p:sp>
      <p:pic>
        <p:nvPicPr>
          <p:cNvPr id="4" name="Picture 3"/>
          <p:cNvPicPr>
            <a:picLocks noChangeAspect="1"/>
          </p:cNvPicPr>
          <p:nvPr/>
        </p:nvPicPr>
        <p:blipFill>
          <a:blip r:embed="rId2"/>
          <a:stretch>
            <a:fillRect/>
          </a:stretch>
        </p:blipFill>
        <p:spPr>
          <a:xfrm>
            <a:off x="2527300" y="1409700"/>
            <a:ext cx="3365500" cy="1955800"/>
          </a:xfrm>
          <a:prstGeom prst="rect">
            <a:avLst/>
          </a:prstGeom>
        </p:spPr>
      </p:pic>
    </p:spTree>
    <p:extLst>
      <p:ext uri="{BB962C8B-B14F-4D97-AF65-F5344CB8AC3E}">
        <p14:creationId xmlns:p14="http://schemas.microsoft.com/office/powerpoint/2010/main" val="3331838922"/>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2635</TotalTime>
  <Words>1830</Words>
  <Application>Microsoft Macintosh PowerPoint</Application>
  <PresentationFormat>On-screen Show (4:3)</PresentationFormat>
  <Paragraphs>269</Paragraphs>
  <Slides>51</Slides>
  <Notes>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Advantage</vt:lpstr>
      <vt:lpstr>DEALING WITH ANXIETY: Nurturing Resiliency in Children and Youth </vt:lpstr>
      <vt:lpstr>WHAT IS ANXIETY?</vt:lpstr>
      <vt:lpstr>So What Causes Anxiety?</vt:lpstr>
      <vt:lpstr>Fear is usually about external objects or situations. Anxiety is more internal. Can’t often specify what they are anxious about</vt:lpstr>
      <vt:lpstr>Thinking behind Anxiety</vt:lpstr>
      <vt:lpstr>“I don’t think I am able to do it.”</vt:lpstr>
      <vt:lpstr>Types of Anxiety </vt:lpstr>
      <vt:lpstr>Phobias</vt:lpstr>
      <vt:lpstr>ADLER SAYS:</vt:lpstr>
      <vt:lpstr>PowerPoint Presentation</vt:lpstr>
      <vt:lpstr>Purpose of Anxiety</vt:lpstr>
      <vt:lpstr>BELONGING</vt:lpstr>
      <vt:lpstr>BELONGING</vt:lpstr>
      <vt:lpstr>A Story of Belonging</vt:lpstr>
      <vt:lpstr>THE FOUR TASKS OF LIFE</vt:lpstr>
      <vt:lpstr>THE VERTICAL VERSUS THE HORIZONAL</vt:lpstr>
      <vt:lpstr>The Vertical Mode, each striving to overcome feelings of inferiority in order to achieve superiority at the top.</vt:lpstr>
      <vt:lpstr>Social Interest is:</vt:lpstr>
      <vt:lpstr>The Horizontal</vt:lpstr>
      <vt:lpstr> ADLERIANS</vt:lpstr>
      <vt:lpstr> Adler’s Path to Transformation</vt:lpstr>
      <vt:lpstr>Daniel Siegel says:</vt:lpstr>
      <vt:lpstr>  Reduce Anxiety through Self-Regulation: Calm and Alert</vt:lpstr>
      <vt:lpstr>Self-regulation</vt:lpstr>
      <vt:lpstr>HELPING TEENS SELF REGULATE</vt:lpstr>
      <vt:lpstr>Relaxing Helps reduce Anxiety</vt:lpstr>
      <vt:lpstr>Relaxing Techniques</vt:lpstr>
      <vt:lpstr>BELLY BREATHING</vt:lpstr>
      <vt:lpstr>GROUNDING AND BALANCING</vt:lpstr>
      <vt:lpstr>GROUNDING AND BOUNDARIES</vt:lpstr>
      <vt:lpstr>SELF- TALK: Moving from irrational to rational more positive </vt:lpstr>
      <vt:lpstr>How Anxiety Persists,   Staying Stuck</vt:lpstr>
      <vt:lpstr>Repetition makes the fear stick to the brain, So ……….</vt:lpstr>
      <vt:lpstr>The Fear is Convincing, so ………</vt:lpstr>
      <vt:lpstr>The Fear Stirs a Memory, so…….</vt:lpstr>
      <vt:lpstr>Fear Leads to Silence, so………..</vt:lpstr>
      <vt:lpstr>You shove the pain out of sight, so……………….</vt:lpstr>
      <vt:lpstr>Taking Baby Steps when fearful of something, snakes, spiders, open spaces</vt:lpstr>
      <vt:lpstr>“Children need encouragement like a plant needs water”  Driekurs</vt:lpstr>
      <vt:lpstr> ENCOURAGEMENT</vt:lpstr>
      <vt:lpstr>Praise versus Encouragement</vt:lpstr>
      <vt:lpstr>Methods of Encouragement</vt:lpstr>
      <vt:lpstr>Methods of Encouragement Continued</vt:lpstr>
      <vt:lpstr>ANXIETY IS REDUCED WHEN</vt:lpstr>
      <vt:lpstr>Safety Mechanism</vt:lpstr>
      <vt:lpstr>Self-regulation</vt:lpstr>
      <vt:lpstr>MINDFULNESS AND MEDITATION</vt:lpstr>
      <vt:lpstr>Unhelpful Ways of Dealing with Anxiety in Children</vt:lpstr>
      <vt:lpstr>Seven Habits of External Control that Destroy Relationships</vt:lpstr>
      <vt:lpstr>QUESTIONS AND ANSWERS</vt:lpstr>
      <vt:lpstr>  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HOPELESS AND HELPLESS</dc:title>
  <dc:creator>James Skinner</dc:creator>
  <cp:lastModifiedBy>Office Manager</cp:lastModifiedBy>
  <cp:revision>77</cp:revision>
  <cp:lastPrinted>2015-02-13T02:13:24Z</cp:lastPrinted>
  <dcterms:created xsi:type="dcterms:W3CDTF">2013-02-01T04:12:29Z</dcterms:created>
  <dcterms:modified xsi:type="dcterms:W3CDTF">2015-03-06T21:43:15Z</dcterms:modified>
</cp:coreProperties>
</file>